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72" r:id="rId3"/>
    <p:sldId id="273" r:id="rId4"/>
    <p:sldId id="274" r:id="rId5"/>
    <p:sldId id="275" r:id="rId6"/>
    <p:sldId id="276" r:id="rId7"/>
    <p:sldId id="284" r:id="rId8"/>
    <p:sldId id="277" r:id="rId9"/>
    <p:sldId id="309" r:id="rId10"/>
    <p:sldId id="312" r:id="rId11"/>
    <p:sldId id="310" r:id="rId12"/>
    <p:sldId id="311" r:id="rId13"/>
    <p:sldId id="313" r:id="rId14"/>
    <p:sldId id="296" r:id="rId15"/>
    <p:sldId id="297" r:id="rId16"/>
    <p:sldId id="314" r:id="rId17"/>
    <p:sldId id="315" r:id="rId18"/>
    <p:sldId id="316" r:id="rId19"/>
    <p:sldId id="317" r:id="rId20"/>
    <p:sldId id="306" r:id="rId21"/>
    <p:sldId id="319" r:id="rId22"/>
    <p:sldId id="320" r:id="rId23"/>
    <p:sldId id="322" r:id="rId24"/>
    <p:sldId id="321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7" r:id="rId37"/>
    <p:sldId id="334" r:id="rId38"/>
    <p:sldId id="336" r:id="rId39"/>
    <p:sldId id="335" r:id="rId40"/>
    <p:sldId id="338" r:id="rId41"/>
    <p:sldId id="318" r:id="rId42"/>
    <p:sldId id="308" r:id="rId4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85" autoAdjust="0"/>
    <p:restoredTop sz="94660"/>
  </p:normalViewPr>
  <p:slideViewPr>
    <p:cSldViewPr>
      <p:cViewPr varScale="1">
        <p:scale>
          <a:sx n="104" d="100"/>
          <a:sy n="104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D0F67-4DAD-4EF3-9B66-3580C0572CCD}" type="datetimeFigureOut">
              <a:rPr lang="cs-CZ" smtClean="0"/>
              <a:pPr/>
              <a:t>23.6.2014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6A889-39D9-4D9C-B8FE-82DF647DC15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5F8EE-5653-4FCD-92B4-6E6EE982DA09}" type="datetimeFigureOut">
              <a:rPr lang="sk-SK" smtClean="0"/>
              <a:pPr/>
              <a:t>23. 6. 2014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4348" y="142852"/>
            <a:ext cx="7772400" cy="857255"/>
          </a:xfrm>
        </p:spPr>
        <p:txBody>
          <a:bodyPr>
            <a:norm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omic Sans MS" pitchFamily="66" charset="0"/>
              </a:rPr>
              <a:t>Spojená škola sv. Františka Assiského Malacky</a:t>
            </a:r>
            <a:endParaRPr lang="sk-SK" sz="2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8596" y="4214818"/>
            <a:ext cx="8001056" cy="2643182"/>
          </a:xfrm>
        </p:spPr>
        <p:txBody>
          <a:bodyPr>
            <a:normAutofit/>
          </a:bodyPr>
          <a:lstStyle/>
          <a:p>
            <a:pPr algn="l"/>
            <a:r>
              <a:rPr lang="sk-SK" b="1" dirty="0" smtClean="0">
                <a:solidFill>
                  <a:srgbClr val="0070C0"/>
                </a:solidFill>
                <a:latin typeface="Comic Sans MS" pitchFamily="66" charset="0"/>
              </a:rPr>
              <a:t>Pondelok 14.10. 2013</a:t>
            </a:r>
          </a:p>
          <a:p>
            <a:pPr marL="514350" indent="-514350" algn="l"/>
            <a:r>
              <a:rPr lang="sk-SK" b="1" u="sng" dirty="0" smtClean="0">
                <a:solidFill>
                  <a:srgbClr val="0070C0"/>
                </a:solidFill>
                <a:latin typeface="Comic Sans MS" pitchFamily="66" charset="0"/>
              </a:rPr>
              <a:t>2.denná téma: </a:t>
            </a:r>
          </a:p>
          <a:p>
            <a:pPr marL="514350" indent="-514350" algn="l"/>
            <a:r>
              <a:rPr lang="sk-SK" sz="3400" b="1" dirty="0" smtClean="0">
                <a:solidFill>
                  <a:srgbClr val="FF3300"/>
                </a:solidFill>
                <a:latin typeface="Comic Sans MS" pitchFamily="66" charset="0"/>
              </a:rPr>
              <a:t>POTRAVINY – ZDROJ ŽIVOTA</a:t>
            </a:r>
            <a:endParaRPr lang="sk-SK" sz="3400" b="1" dirty="0">
              <a:solidFill>
                <a:srgbClr val="FF3300"/>
              </a:solidFill>
              <a:latin typeface="Comic Sans MS" pitchFamily="66" charset="0"/>
            </a:endParaRPr>
          </a:p>
        </p:txBody>
      </p:sp>
      <p:pic>
        <p:nvPicPr>
          <p:cNvPr id="4" name="Obrázek 3" descr="http://www.opotravinach.sk/app/webroot/files/talk_files/HOVORMEok726x1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742958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logoTalk" descr="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142984"/>
            <a:ext cx="142876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Slovo na úvod...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57158" y="1071547"/>
            <a:ext cx="857256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Naša škola sa rozhodla zapojiť do každej vyhlásenej dennej témy.  </a:t>
            </a:r>
          </a:p>
          <a:p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Pripravila   </a:t>
            </a:r>
            <a:r>
              <a:rPr lang="sk-SK" sz="3000" b="1" dirty="0" smtClean="0">
                <a:solidFill>
                  <a:srgbClr val="FF0000"/>
                </a:solidFill>
                <a:latin typeface="Candara" pitchFamily="34" charset="0"/>
              </a:rPr>
              <a:t>zdravovednú súťaž </a:t>
            </a:r>
          </a:p>
          <a:p>
            <a:r>
              <a:rPr lang="sk-SK" sz="3000" b="1" dirty="0" smtClean="0">
                <a:solidFill>
                  <a:srgbClr val="0070C0"/>
                </a:solidFill>
                <a:latin typeface="Candara" pitchFamily="34" charset="0"/>
              </a:rPr>
              <a:t>	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so zámerom zapojiť do nej čo najväčší počet detí.</a:t>
            </a:r>
          </a:p>
          <a:p>
            <a:r>
              <a:rPr lang="sk-SK" sz="2400" b="1" dirty="0" smtClean="0">
                <a:solidFill>
                  <a:srgbClr val="FF3300"/>
                </a:solidFill>
                <a:latin typeface="Candara" pitchFamily="34" charset="0"/>
              </a:rPr>
              <a:t>Čo bolo cieľom súťaže?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vzdelávať sa o potravinách a dobrých stravovacích návykoch ako súčasti zdravého životného štýlu, o úlohe potravín pri ochrane zdravia a ich význame pre tvorbu a ochranu životného prostredia.</a:t>
            </a:r>
          </a:p>
          <a:p>
            <a:r>
              <a:rPr lang="sk-SK" sz="2400" b="1" dirty="0" smtClean="0">
                <a:solidFill>
                  <a:srgbClr val="FF3300"/>
                </a:solidFill>
                <a:latin typeface="Candara" pitchFamily="34" charset="0"/>
              </a:rPr>
              <a:t>Pre koho bola súťaž určená?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pre triedne kolektívy 5.-9. ročníka ZŠ</a:t>
            </a:r>
          </a:p>
          <a:p>
            <a:r>
              <a:rPr lang="sk-SK" sz="2400" b="1" dirty="0" smtClean="0">
                <a:solidFill>
                  <a:srgbClr val="FF3300"/>
                </a:solidFill>
                <a:latin typeface="Candara" pitchFamily="34" charset="0"/>
              </a:rPr>
              <a:t>Ako sa súťažilo? 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pre každý triedny kolektív boli pripravené dve súťažné aktivity.  Viac v </a:t>
            </a:r>
            <a:r>
              <a:rPr lang="sk-SK" sz="2400" b="1" i="1" dirty="0" smtClean="0">
                <a:solidFill>
                  <a:srgbClr val="0070C0"/>
                </a:solidFill>
                <a:latin typeface="Candara" pitchFamily="34" charset="0"/>
              </a:rPr>
              <a:t>propozíciách k súťaži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.</a:t>
            </a:r>
          </a:p>
          <a:p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O čo sa súťažilo? </a:t>
            </a: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1. miesto:</a:t>
            </a:r>
            <a:r>
              <a:rPr lang="sk-SK" sz="2400" b="1" dirty="0" smtClean="0">
                <a:solidFill>
                  <a:srgbClr val="0070C0"/>
                </a:solidFill>
              </a:rPr>
              <a:t>  Zdravovedný balíček v hodnote 50€!</a:t>
            </a:r>
            <a:endParaRPr lang="cs-CZ" sz="2400" dirty="0" smtClean="0">
              <a:solidFill>
                <a:srgbClr val="0070C0"/>
              </a:solidFill>
            </a:endParaRP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2. miesto:</a:t>
            </a:r>
            <a:r>
              <a:rPr lang="sk-SK" sz="2400" b="1" dirty="0" smtClean="0">
                <a:solidFill>
                  <a:srgbClr val="0070C0"/>
                </a:solidFill>
              </a:rPr>
              <a:t>  Zdravovedný balíček v hodnote 30€!</a:t>
            </a:r>
            <a:endParaRPr lang="cs-CZ" sz="2400" dirty="0" smtClean="0">
              <a:solidFill>
                <a:srgbClr val="0070C0"/>
              </a:solidFill>
            </a:endParaRP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 3. miesto:</a:t>
            </a:r>
            <a:r>
              <a:rPr lang="sk-SK" sz="2400" b="1" dirty="0" smtClean="0">
                <a:solidFill>
                  <a:srgbClr val="0070C0"/>
                </a:solidFill>
              </a:rPr>
              <a:t> Zdravovedný balíček v hodnote 20€!</a:t>
            </a:r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ek 4" descr="http://www.opotravinach.sk/app/webroot/files/talk_files/a%20zaciname_det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786322"/>
            <a:ext cx="221457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  *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928670"/>
            <a:ext cx="8715436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1. aktivita  -  </a:t>
            </a:r>
            <a:r>
              <a:rPr lang="sk-SK" sz="2400" b="1" u="sng" dirty="0" smtClean="0">
                <a:solidFill>
                  <a:srgbClr val="FF0000"/>
                </a:solidFill>
                <a:latin typeface="Candara" pitchFamily="34" charset="0"/>
              </a:rPr>
              <a:t>individuálna</a:t>
            </a:r>
            <a:endParaRPr lang="cs-CZ" sz="24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r>
              <a:rPr lang="sk-SK" sz="2200" dirty="0" smtClean="0">
                <a:solidFill>
                  <a:srgbClr val="0070C0"/>
                </a:solidFill>
                <a:latin typeface="Candara" pitchFamily="34" charset="0"/>
              </a:rPr>
              <a:t>V rámci prvej aktivity má každá trieda určenú 1 tému:  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5.roč.: zelenina a ovocie 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6.roč.: mäso, ryby, vajcia, strukoviny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7.roč.: mlieko a mliečne výrobky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8. roč.: chlieb, pečivo, obilniny, ryža, cestoviny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9.roč.: tuky, sladkosti, soľ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900" b="1" i="1" u="sng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i="1" u="sng" dirty="0" smtClean="0">
                <a:solidFill>
                  <a:srgbClr val="0070C0"/>
                </a:solidFill>
                <a:latin typeface="Candara" pitchFamily="34" charset="0"/>
              </a:rPr>
              <a:t>Tvoja úloha: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Každý si „vylosuje“ </a:t>
            </a:r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jednu potravinu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, ktorá spadá do príslušnej ročníkovej témy.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Tvojou úlohou je vypátrať, ako táto </a:t>
            </a:r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potravina ovplyvňuje zdravý životný štýl človeka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,  teda či napr. prispieva k jeho zdraviu, prečo by si ju odporučil konzumovať, v akom množstve. 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Výsledok svojho pátrania si povinný: 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pPr marL="342900" lvl="0" indent="-342900">
              <a:buAutoNum type="alphaUcParenR"/>
            </a:pPr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spracovať na papier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(formát A4), a to pomocou nielen textového, ale aj obrazového </a:t>
            </a:r>
          </a:p>
          <a:p>
            <a:pPr marL="342900" lvl="0" indent="-342900"/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       materiálu (nákres, fotografia, obrázok z </a:t>
            </a:r>
            <a:r>
              <a:rPr lang="sk-SK" dirty="0" err="1" smtClean="0">
                <a:solidFill>
                  <a:srgbClr val="0070C0"/>
                </a:solidFill>
                <a:latin typeface="Candara" pitchFamily="34" charset="0"/>
              </a:rPr>
              <a:t>netu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atď.)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B)   ústne informovať o ňom svojich spolužiakov v triede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- na informovanie má každý len      </a:t>
            </a:r>
          </a:p>
          <a:p>
            <a:pPr lvl="0"/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        90 sekúnd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–je potrebné vybrať o svojej potravine tie najdôležitejšie informácie!!!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Prezentácie sa budú konať v rámci hodín biológie v termíne 14.-18.10.2013!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* </a:t>
            </a:r>
            <a:r>
              <a:rPr lang="sk-SK" sz="1300" dirty="0" smtClean="0">
                <a:solidFill>
                  <a:srgbClr val="0070C0"/>
                </a:solidFill>
              </a:rPr>
              <a:t>pozn. propozície sú napísané tak, ako boli odovzdané jednotlivým triednym kolektívom.</a:t>
            </a:r>
            <a:r>
              <a:rPr lang="sk-SK" sz="2400" dirty="0" smtClean="0">
                <a:solidFill>
                  <a:srgbClr val="0070C0"/>
                </a:solidFill>
              </a:rPr>
              <a:t> </a:t>
            </a:r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ek 4" descr="http://www.opotravinach.sk/app/webroot/files/talk_files/ruky%20a%20paradajk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714488"/>
            <a:ext cx="235745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 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1000109"/>
            <a:ext cx="8715436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b="1" u="sng" dirty="0" smtClean="0">
                <a:solidFill>
                  <a:srgbClr val="FF0000"/>
                </a:solidFill>
                <a:latin typeface="Candara" pitchFamily="34" charset="0"/>
              </a:rPr>
              <a:t>V  1. aktivite sa hodnotí sa:</a:t>
            </a:r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 </a:t>
            </a:r>
            <a:endParaRPr lang="cs-CZ" sz="3000" dirty="0" smtClean="0">
              <a:solidFill>
                <a:srgbClr val="FF000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a) forma spracovania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 –  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kreativita, tvorivosť, vzhľad, ...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b) obsah spracovania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 – 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výber podstatných informácií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c) spôsob prezentácie</a:t>
            </a:r>
          </a:p>
          <a:p>
            <a:pPr lvl="0"/>
            <a:endParaRPr lang="cs-CZ" sz="8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200" b="1" i="1" u="sng" dirty="0" smtClean="0">
                <a:solidFill>
                  <a:srgbClr val="0070C0"/>
                </a:solidFill>
                <a:latin typeface="Candara" pitchFamily="34" charset="0"/>
              </a:rPr>
              <a:t>Z tejto aktivity získa každý žiak známku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200" b="1" i="1" u="sng" dirty="0" smtClean="0">
                <a:solidFill>
                  <a:srgbClr val="0070C0"/>
                </a:solidFill>
                <a:latin typeface="Candara" pitchFamily="34" charset="0"/>
              </a:rPr>
              <a:t> (predmet biológia) do žiackej knižky </a:t>
            </a:r>
            <a:r>
              <a:rPr lang="sk-SK" sz="2200" b="1" dirty="0" smtClean="0">
                <a:solidFill>
                  <a:srgbClr val="0070C0"/>
                </a:solidFill>
                <a:latin typeface="Candara" pitchFamily="34" charset="0"/>
              </a:rPr>
              <a:t>!!! 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1200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Výsledky tejto aktivity sa započítavajú</a:t>
            </a: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do celkového hodnotenia takto: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   </a:t>
            </a:r>
            <a:r>
              <a:rPr lang="sk-SK" sz="1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body       /   známka </a:t>
            </a:r>
          </a:p>
          <a:p>
            <a:r>
              <a:rPr lang="sk-SK" sz="2200" dirty="0" smtClean="0">
                <a:solidFill>
                  <a:srgbClr val="0070C0"/>
                </a:solidFill>
              </a:rPr>
              <a:t>	6 – 5 b =  </a:t>
            </a:r>
            <a:r>
              <a:rPr lang="sk-SK" sz="2200" b="1" dirty="0" smtClean="0">
                <a:solidFill>
                  <a:srgbClr val="0070C0"/>
                </a:solidFill>
              </a:rPr>
              <a:t>1</a:t>
            </a:r>
            <a:endParaRPr lang="cs-CZ" sz="2200" b="1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4 – 3 b =  </a:t>
            </a:r>
            <a:r>
              <a:rPr lang="sk-SK" sz="2200" b="1" dirty="0" smtClean="0">
                <a:solidFill>
                  <a:srgbClr val="0070C0"/>
                </a:solidFill>
              </a:rPr>
              <a:t>2</a:t>
            </a:r>
            <a:endParaRPr lang="cs-CZ" sz="2200" b="1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2b = 	   </a:t>
            </a:r>
            <a:r>
              <a:rPr lang="sk-SK" sz="2200" b="1" dirty="0" smtClean="0">
                <a:solidFill>
                  <a:srgbClr val="0070C0"/>
                </a:solidFill>
              </a:rPr>
              <a:t>3</a:t>
            </a:r>
            <a:r>
              <a:rPr lang="sk-SK" sz="2200" dirty="0" smtClean="0">
                <a:solidFill>
                  <a:srgbClr val="0070C0"/>
                </a:solidFill>
              </a:rPr>
              <a:t>				Forma spracovania – 2b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1b =          </a:t>
            </a:r>
            <a:r>
              <a:rPr lang="sk-SK" sz="2200" b="1" dirty="0" smtClean="0">
                <a:solidFill>
                  <a:srgbClr val="0070C0"/>
                </a:solidFill>
              </a:rPr>
              <a:t>4</a:t>
            </a:r>
            <a:r>
              <a:rPr lang="sk-SK" sz="2200" dirty="0" smtClean="0">
                <a:solidFill>
                  <a:srgbClr val="0070C0"/>
                </a:solidFill>
              </a:rPr>
              <a:t>				Obsah spracovania – 2b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0b =          </a:t>
            </a:r>
            <a:r>
              <a:rPr lang="sk-SK" sz="2200" b="1" dirty="0" smtClean="0">
                <a:solidFill>
                  <a:srgbClr val="0070C0"/>
                </a:solidFill>
              </a:rPr>
              <a:t>5</a:t>
            </a:r>
            <a:r>
              <a:rPr lang="sk-SK" sz="2200" dirty="0" smtClean="0">
                <a:solidFill>
                  <a:srgbClr val="0070C0"/>
                </a:solidFill>
              </a:rPr>
              <a:t>				Spôsob prezentácie – 2b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</a:t>
            </a:r>
            <a:r>
              <a:rPr lang="sk-SK" i="1" dirty="0" smtClean="0">
                <a:solidFill>
                  <a:srgbClr val="0070C0"/>
                </a:solidFill>
              </a:rPr>
              <a:t>Boduje 20 najlepších! </a:t>
            </a:r>
            <a:r>
              <a:rPr lang="sk-SK" sz="2200" dirty="0" smtClean="0">
                <a:solidFill>
                  <a:srgbClr val="0070C0"/>
                </a:solidFill>
              </a:rPr>
              <a:t>		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	</a:t>
            </a:r>
            <a:endParaRPr lang="sk-SK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endParaRPr lang="cs-CZ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</a:t>
            </a:r>
            <a:endParaRPr lang="cs-CZ" dirty="0" smtClean="0">
              <a:solidFill>
                <a:srgbClr val="0070C0"/>
              </a:solidFill>
            </a:endParaRPr>
          </a:p>
          <a:p>
            <a:endParaRPr lang="cs-CZ" sz="2600" dirty="0" smtClean="0">
              <a:latin typeface="Candara" pitchFamily="34" charset="0"/>
            </a:endParaRPr>
          </a:p>
          <a:p>
            <a:pPr lvl="0"/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ek 4" descr="http://www.opotravinach.sk/app/webroot/files/talk_files/chlapec%20ziarovka_male_iny%20vyrez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500306"/>
            <a:ext cx="292895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928670"/>
            <a:ext cx="8715436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2. aktivita  -  </a:t>
            </a:r>
            <a:r>
              <a:rPr lang="sk-SK" sz="2400" b="1" u="sng" dirty="0" smtClean="0">
                <a:solidFill>
                  <a:srgbClr val="FF0000"/>
                </a:solidFill>
                <a:latin typeface="Candara" pitchFamily="34" charset="0"/>
              </a:rPr>
              <a:t>skupinová</a:t>
            </a:r>
            <a:endParaRPr lang="cs-CZ" sz="24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r>
              <a:rPr lang="sk-SK" sz="2200" dirty="0" smtClean="0">
                <a:solidFill>
                  <a:srgbClr val="0070C0"/>
                </a:solidFill>
                <a:latin typeface="Candara" pitchFamily="34" charset="0"/>
              </a:rPr>
              <a:t>Aj v rámci druhej aktivity má každá trieda určenú 1 tému:  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5.roč.: Nezanedbávaj pitný režim!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6.roč.: Odkiaľ jedlo pochádza?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7.roč.: Sleduj informácie na obale potravín!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8. roč.: Potraviny – zdroj života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9.roč.: Jedz a hýb sa!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400" b="1" i="1" u="sng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200" b="1" i="1" u="sng" dirty="0" smtClean="0">
                <a:solidFill>
                  <a:srgbClr val="FF0000"/>
                </a:solidFill>
                <a:latin typeface="Candara" pitchFamily="34" charset="0"/>
              </a:rPr>
              <a:t>Vaša úloha</a:t>
            </a:r>
            <a:r>
              <a:rPr lang="sk-SK" sz="2200" b="1" dirty="0" smtClean="0">
                <a:solidFill>
                  <a:srgbClr val="FF0000"/>
                </a:solidFill>
                <a:latin typeface="Candara" pitchFamily="34" charset="0"/>
              </a:rPr>
              <a:t>:</a:t>
            </a:r>
            <a:endParaRPr lang="cs-CZ" sz="2200" dirty="0" smtClean="0">
              <a:solidFill>
                <a:srgbClr val="FF0000"/>
              </a:solidFill>
              <a:latin typeface="Candara" pitchFamily="34" charset="0"/>
            </a:endParaRPr>
          </a:p>
          <a:p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Ľubovoľnou formou spracovať tému a prezentovať ju odbornej porote!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i="1" dirty="0" smtClean="0">
                <a:solidFill>
                  <a:srgbClr val="0070C0"/>
                </a:solidFill>
                <a:latin typeface="Candara" pitchFamily="34" charset="0"/>
              </a:rPr>
              <a:t>Forma spracovania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: 	</a:t>
            </a:r>
            <a:r>
              <a:rPr lang="sk-SK" sz="2000" dirty="0" err="1" smtClean="0">
                <a:solidFill>
                  <a:srgbClr val="0070C0"/>
                </a:solidFill>
                <a:latin typeface="Candara" pitchFamily="34" charset="0"/>
              </a:rPr>
              <a:t>poster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, </a:t>
            </a:r>
            <a:r>
              <a:rPr lang="sk-SK" sz="2000" dirty="0" err="1" smtClean="0">
                <a:solidFill>
                  <a:srgbClr val="0070C0"/>
                </a:solidFill>
                <a:latin typeface="Candara" pitchFamily="34" charset="0"/>
              </a:rPr>
              <a:t>powerpointová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 prezentácia, plagát atď.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i="1" dirty="0" smtClean="0">
                <a:solidFill>
                  <a:srgbClr val="0070C0"/>
                </a:solidFill>
                <a:latin typeface="Candara" pitchFamily="34" charset="0"/>
              </a:rPr>
              <a:t>Dĺžka prezentácie: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	cca 15 minút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i="1" dirty="0" smtClean="0">
                <a:solidFill>
                  <a:srgbClr val="0070C0"/>
                </a:solidFill>
                <a:latin typeface="Candara" pitchFamily="34" charset="0"/>
              </a:rPr>
              <a:t>Termíny prezentácií</a:t>
            </a:r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:	5.roč.: 15.10.2013 (utorok)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6.roč.: 17.10.2013 (štvrtok)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7.roč.:  16.10.2013 (streda)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8. roč.: 14.10.2013 (pondelok)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9.roč.: 18.10.2013 (piatok)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Pri prezentácii je možné použiť i rôzne kreatívne a nápadité prvky – pohyb, praktické ukážky, divadelné a iné pôsobivé vsuvky atď.;  k dispozícii Vám bude počítač s projektorom, ozvučovacia sústava.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6" name="Obrázek 5" descr="http://www.opotravinach.sk/app/webroot/files/talk_files/deti%20pri%20jedle%20a%20jablk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643050"/>
            <a:ext cx="23336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 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1000109"/>
            <a:ext cx="8715436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b="1" u="sng" dirty="0" smtClean="0">
                <a:solidFill>
                  <a:srgbClr val="FF0000"/>
                </a:solidFill>
                <a:latin typeface="Candara" pitchFamily="34" charset="0"/>
              </a:rPr>
              <a:t>V  2. aktivite sa hodnotí sa:</a:t>
            </a:r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 </a:t>
            </a:r>
            <a:endParaRPr lang="cs-CZ" sz="3000" dirty="0" smtClean="0">
              <a:solidFill>
                <a:srgbClr val="FF000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a) forma spracovania/produkt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 –  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kreativita, tvorivosť, nápaditosť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b) spôsob stvárnenia témy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c) spôsob prezentácie</a:t>
            </a:r>
          </a:p>
          <a:p>
            <a:pPr lvl="0"/>
            <a:endParaRPr lang="cs-CZ" sz="8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400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Výsledky tejto aktivity sa započítavajú</a:t>
            </a: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do celkového hodnotenia takto: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</a:t>
            </a:r>
            <a:r>
              <a:rPr lang="sk-SK" sz="2200" dirty="0" smtClean="0">
                <a:solidFill>
                  <a:srgbClr val="0070C0"/>
                </a:solidFill>
              </a:rPr>
              <a:t>Forma spracovania –  max. 30 bodov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Obsah spracovania –  max. 30 bodov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Spôsob prezentácie – max. 40 bodov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</a:t>
            </a:r>
            <a:endParaRPr lang="sk-SK" sz="2200" i="1" dirty="0" smtClean="0">
              <a:solidFill>
                <a:srgbClr val="0070C0"/>
              </a:solidFill>
            </a:endParaRPr>
          </a:p>
          <a:p>
            <a:r>
              <a:rPr lang="sk-SK" sz="2200" i="1" dirty="0" smtClean="0">
                <a:solidFill>
                  <a:srgbClr val="0070C0"/>
                </a:solidFill>
              </a:rPr>
              <a:t>O bodovaní rozhoduje trojčlenná odborná porota!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	</a:t>
            </a:r>
            <a:endParaRPr lang="sk-SK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endParaRPr lang="cs-CZ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</a:t>
            </a:r>
            <a:endParaRPr lang="cs-CZ" dirty="0" smtClean="0">
              <a:solidFill>
                <a:srgbClr val="0070C0"/>
              </a:solidFill>
            </a:endParaRPr>
          </a:p>
          <a:p>
            <a:endParaRPr lang="cs-CZ" sz="2600" dirty="0" smtClean="0">
              <a:latin typeface="Candara" pitchFamily="34" charset="0"/>
            </a:endParaRPr>
          </a:p>
          <a:p>
            <a:pPr lvl="0"/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6" name="Obrázek 5" descr="http://www.opotravinach.sk/app/webroot/files/talk_files/dievcatko%20s%20chlebom_mal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4214818"/>
            <a:ext cx="257176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1000100" y="3857628"/>
            <a:ext cx="4643470" cy="13573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72560" cy="1214446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514350" indent="-514350"/>
            <a:r>
              <a:rPr lang="sk-SK" sz="2800" dirty="0" smtClean="0">
                <a:solidFill>
                  <a:srgbClr val="0070C0"/>
                </a:solidFill>
                <a:latin typeface="Comic Sans MS" pitchFamily="66" charset="0"/>
              </a:rPr>
              <a:t>Súťažná aktivita k dennej téme: </a:t>
            </a:r>
            <a:br>
              <a:rPr lang="sk-SK" sz="2800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sk-SK" sz="3600" b="1" dirty="0" smtClean="0">
                <a:solidFill>
                  <a:srgbClr val="FF0000"/>
                </a:solidFill>
                <a:latin typeface="Comic Sans MS" pitchFamily="66" charset="0"/>
              </a:rPr>
              <a:t>POTRAVINY – ZDROJ ŽIVOTA</a:t>
            </a:r>
            <a:endParaRPr lang="sk-SK" sz="3800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285720" y="2071678"/>
            <a:ext cx="8572560" cy="3570208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sk-SK" sz="2600" dirty="0" smtClean="0">
                <a:latin typeface="Candara" pitchFamily="34" charset="0"/>
              </a:rPr>
              <a:t>Táto denná téma bola v zmysle predchádzajúcich propozícií určená </a:t>
            </a:r>
            <a:r>
              <a:rPr lang="sk-SK" sz="2600" b="1" dirty="0" smtClean="0">
                <a:latin typeface="Candara" pitchFamily="34" charset="0"/>
              </a:rPr>
              <a:t>pre triedne kolektívy 8. ročníkov </a:t>
            </a:r>
            <a:r>
              <a:rPr lang="sk-SK" sz="2600" dirty="0" smtClean="0">
                <a:latin typeface="Candara" pitchFamily="34" charset="0"/>
              </a:rPr>
              <a:t>(8.A, 8.B)  a  ich úlohou bolo prezentovať  (každá trieda osobitne) tému </a:t>
            </a:r>
            <a:r>
              <a:rPr lang="sk-SK" sz="2600" b="1" dirty="0" smtClean="0">
                <a:latin typeface="Candara" pitchFamily="34" charset="0"/>
              </a:rPr>
              <a:t>ľubovoľnou formou</a:t>
            </a:r>
            <a:r>
              <a:rPr lang="sk-SK" sz="2600" dirty="0" smtClean="0">
                <a:latin typeface="Candara" pitchFamily="34" charset="0"/>
              </a:rPr>
              <a:t>, a to odbornej porote (trojčlennej – učitelia školy) v spoločenskej miestnosti školy!</a:t>
            </a:r>
          </a:p>
          <a:p>
            <a:r>
              <a:rPr lang="sk-SK" sz="2400" dirty="0" smtClean="0">
                <a:latin typeface="Candara" pitchFamily="34" charset="0"/>
              </a:rPr>
              <a:t>Pri príprave súťažných aktivít mohli triedy využiť </a:t>
            </a:r>
            <a:r>
              <a:rPr lang="sk-SK" sz="2400" b="1" dirty="0" smtClean="0">
                <a:latin typeface="Candara" pitchFamily="34" charset="0"/>
              </a:rPr>
              <a:t>odbornú asistenciu vyučujúcich prírodovedných predmetov:</a:t>
            </a:r>
            <a:endParaRPr lang="cs-CZ" sz="2400" dirty="0" smtClean="0">
              <a:latin typeface="Candara" pitchFamily="34" charset="0"/>
            </a:endParaRPr>
          </a:p>
          <a:p>
            <a:r>
              <a:rPr lang="sk-SK" sz="2400" dirty="0" smtClean="0">
                <a:latin typeface="Candara" pitchFamily="34" charset="0"/>
              </a:rPr>
              <a:t>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</a:t>
            </a:r>
            <a:r>
              <a:rPr lang="sk-SK" sz="2400" dirty="0" err="1" smtClean="0">
                <a:latin typeface="Candara" pitchFamily="34" charset="0"/>
              </a:rPr>
              <a:t>Biksadská</a:t>
            </a:r>
            <a:r>
              <a:rPr lang="sk-SK" sz="2400" dirty="0" smtClean="0">
                <a:latin typeface="Candara" pitchFamily="34" charset="0"/>
              </a:rPr>
              <a:t>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Oravcová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</a:t>
            </a:r>
            <a:r>
              <a:rPr lang="sk-SK" sz="2400" dirty="0" err="1" smtClean="0">
                <a:latin typeface="Candara" pitchFamily="34" charset="0"/>
              </a:rPr>
              <a:t>Chvátalová</a:t>
            </a:r>
            <a:r>
              <a:rPr lang="sk-SK" sz="2400" dirty="0" smtClean="0">
                <a:latin typeface="Candara" pitchFamily="34" charset="0"/>
              </a:rPr>
              <a:t>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</a:t>
            </a:r>
            <a:r>
              <a:rPr lang="sk-SK" sz="2400" dirty="0" err="1" smtClean="0">
                <a:latin typeface="Candara" pitchFamily="34" charset="0"/>
              </a:rPr>
              <a:t>Lániková</a:t>
            </a:r>
            <a:r>
              <a:rPr lang="sk-SK" sz="2400" dirty="0" smtClean="0">
                <a:latin typeface="Candara" pitchFamily="34" charset="0"/>
              </a:rPr>
              <a:t>.</a:t>
            </a:r>
          </a:p>
          <a:p>
            <a:r>
              <a:rPr lang="sk-SK" sz="2400" dirty="0" smtClean="0">
                <a:latin typeface="Candara" pitchFamily="34" charset="0"/>
              </a:rPr>
              <a:t>Viaceré triedy využili aj pomoc svojich triednych učiteľov! </a:t>
            </a:r>
            <a:endParaRPr lang="cs-CZ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19788063">
            <a:off x="229056" y="2706556"/>
            <a:ext cx="8229600" cy="1143000"/>
          </a:xfrm>
        </p:spPr>
        <p:txBody>
          <a:bodyPr>
            <a:noAutofit/>
          </a:bodyPr>
          <a:lstStyle/>
          <a:p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Ako to dopadlo </a:t>
            </a:r>
            <a:b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v </a:t>
            </a:r>
            <a:r>
              <a:rPr lang="sk-SK" sz="20000" b="1" dirty="0" smtClean="0">
                <a:solidFill>
                  <a:schemeClr val="accent6">
                    <a:lumMod val="75000"/>
                  </a:schemeClr>
                </a:solidFill>
                <a:latin typeface="Candara" pitchFamily="34" charset="0"/>
              </a:rPr>
              <a:t>8.A</a:t>
            </a: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 ?</a:t>
            </a:r>
            <a:endParaRPr lang="cs-CZ" sz="11200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4071966" cy="1939916"/>
          </a:xfrm>
        </p:spPr>
        <p:txBody>
          <a:bodyPr>
            <a:noAutofit/>
          </a:bodyPr>
          <a:lstStyle/>
          <a:p>
            <a:r>
              <a:rPr lang="sk-SK" sz="3000" b="1" dirty="0" smtClean="0">
                <a:solidFill>
                  <a:srgbClr val="FF0000"/>
                </a:solidFill>
                <a:latin typeface="Candara" pitchFamily="34" charset="0"/>
              </a:rPr>
              <a:t>Ôsmaci z áčky začali PPT prezentáciou, ktorú sprevádzali divadelné  vsuvky... </a:t>
            </a:r>
            <a:endParaRPr lang="cs-CZ" sz="3000" b="1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1026" name="Picture 2" descr="I:\hovorme o jedle foto\Resampled\hovorme o jedle 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57466"/>
            <a:ext cx="5600712" cy="4200534"/>
          </a:xfrm>
          <a:prstGeom prst="rect">
            <a:avLst/>
          </a:prstGeom>
          <a:noFill/>
        </p:spPr>
      </p:pic>
      <p:pic>
        <p:nvPicPr>
          <p:cNvPr id="1027" name="Picture 3" descr="I:\hovorme o jedle foto\Resampled\hovorme o jedle 0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1547" y="214290"/>
            <a:ext cx="4362453" cy="3271840"/>
          </a:xfrm>
          <a:prstGeom prst="rect">
            <a:avLst/>
          </a:prstGeom>
          <a:noFill/>
        </p:spPr>
      </p:pic>
      <p:pic>
        <p:nvPicPr>
          <p:cNvPr id="1028" name="Picture 4" descr="I:\hovorme o jedle foto\Resampled\hovorme o jedle 0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4214818"/>
            <a:ext cx="3333772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3043230" cy="1143000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Candara" pitchFamily="34" charset="0"/>
              </a:rPr>
              <a:t>Jedlo si treba vážiť...</a:t>
            </a:r>
            <a:endParaRPr lang="cs-CZ" b="1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4098" name="Picture 2" descr="I:\hovorme o jedle foto\Resampled\hovorme o jedle 0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2416"/>
            <a:ext cx="6100778" cy="4575584"/>
          </a:xfrm>
          <a:prstGeom prst="rect">
            <a:avLst/>
          </a:prstGeom>
          <a:noFill/>
        </p:spPr>
      </p:pic>
      <p:pic>
        <p:nvPicPr>
          <p:cNvPr id="4099" name="Picture 3" descr="I:\hovorme o jedle foto\Resampled\hovorme o jedle 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5" y="0"/>
            <a:ext cx="5334005" cy="4000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FF0000"/>
                </a:solidFill>
              </a:rPr>
              <a:t>Poukázali i na sociálny problém </a:t>
            </a:r>
            <a:br>
              <a:rPr lang="sk-SK" b="1" dirty="0" smtClean="0">
                <a:solidFill>
                  <a:srgbClr val="FF0000"/>
                </a:solidFill>
              </a:rPr>
            </a:br>
            <a:r>
              <a:rPr lang="sk-SK" b="1" dirty="0" smtClean="0">
                <a:solidFill>
                  <a:srgbClr val="FF0000"/>
                </a:solidFill>
              </a:rPr>
              <a:t>s jedlom, ktorí majú bezdomovci ...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I:\hovorme o jedle foto\Resampled\hovorme o jedle 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639474"/>
            <a:ext cx="6958034" cy="5218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sk-SK" b="1" dirty="0" smtClean="0">
                <a:solidFill>
                  <a:srgbClr val="FF0000"/>
                </a:solidFill>
                <a:latin typeface="Candara" pitchFamily="34" charset="0"/>
              </a:rPr>
              <a:t>...a nevyhli sa ani téme „Diéty“</a:t>
            </a:r>
            <a:endParaRPr lang="cs-CZ" b="1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3074" name="Picture 2" descr="I:\hovorme o jedle foto\Resampled\hovorme o jedle 0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178679"/>
            <a:ext cx="7572428" cy="5679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4929198"/>
            <a:ext cx="3757610" cy="1714512"/>
          </a:xfrm>
        </p:spPr>
        <p:txBody>
          <a:bodyPr>
            <a:normAutofit/>
          </a:bodyPr>
          <a:lstStyle/>
          <a:p>
            <a:r>
              <a:rPr lang="sk-SK" sz="3000" b="1" dirty="0" smtClean="0">
                <a:solidFill>
                  <a:srgbClr val="FF0000"/>
                </a:solidFill>
                <a:latin typeface="Candara" pitchFamily="34" charset="0"/>
              </a:rPr>
              <a:t>Na záver sa spievalo – ako inak – na zdravovedné texty!</a:t>
            </a:r>
            <a:endParaRPr lang="cs-CZ" sz="3000" b="1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5122" name="Picture 2" descr="I:\hovorme o jedle foto\Resampled\hovorme o jedle 0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34617" cy="4525963"/>
          </a:xfrm>
          <a:prstGeom prst="rect">
            <a:avLst/>
          </a:prstGeom>
          <a:noFill/>
        </p:spPr>
      </p:pic>
      <p:pic>
        <p:nvPicPr>
          <p:cNvPr id="5123" name="Picture 3" descr="I:\hovorme o jedle foto\Resampled\hovorme o jedle 0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0999" y="3143248"/>
            <a:ext cx="4953002" cy="3714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143372" y="642918"/>
            <a:ext cx="4129062" cy="2398719"/>
          </a:xfr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sk-SK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HODNOTENIE ODBORNEJ POROTY:</a:t>
            </a:r>
            <a:endParaRPr lang="cs-CZ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sk-SK" sz="10000" b="1" dirty="0" smtClean="0">
                <a:solidFill>
                  <a:srgbClr val="FF6600"/>
                </a:solidFill>
              </a:rPr>
              <a:t>60 bodov </a:t>
            </a:r>
          </a:p>
          <a:p>
            <a:r>
              <a:rPr lang="sk-SK" sz="4000" b="1" dirty="0" smtClean="0">
                <a:solidFill>
                  <a:srgbClr val="FF6600"/>
                </a:solidFill>
              </a:rPr>
              <a:t>(zo 100 možných)</a:t>
            </a:r>
            <a:endParaRPr lang="cs-CZ" sz="4000" b="1" dirty="0">
              <a:solidFill>
                <a:srgbClr val="FF6600"/>
              </a:solidFill>
            </a:endParaRPr>
          </a:p>
        </p:txBody>
      </p:sp>
      <p:pic>
        <p:nvPicPr>
          <p:cNvPr id="32770" name="Picture 2" descr="http://ts1.mm.bing.net/th?id=H.4537415108266548&amp;pid=15.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3553913" cy="2357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19788063">
            <a:off x="229056" y="2706556"/>
            <a:ext cx="8229600" cy="1143000"/>
          </a:xfrm>
        </p:spPr>
        <p:txBody>
          <a:bodyPr>
            <a:noAutofit/>
          </a:bodyPr>
          <a:lstStyle/>
          <a:p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Ako to dopadlo </a:t>
            </a:r>
            <a:b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v </a:t>
            </a:r>
            <a:r>
              <a:rPr lang="sk-SK" sz="20000" b="1" dirty="0" smtClean="0">
                <a:solidFill>
                  <a:schemeClr val="accent6">
                    <a:lumMod val="75000"/>
                  </a:schemeClr>
                </a:solidFill>
                <a:latin typeface="Candara" pitchFamily="34" charset="0"/>
              </a:rPr>
              <a:t>8.B</a:t>
            </a: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 ?</a:t>
            </a:r>
            <a:endParaRPr lang="cs-CZ" sz="11200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85728"/>
            <a:ext cx="8786874" cy="1143000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Candara" pitchFamily="34" charset="0"/>
              </a:rPr>
              <a:t>Ôsmaci z béčky dokladovali svoje umelecké talenty krásnym </a:t>
            </a:r>
            <a:r>
              <a:rPr lang="sk-SK" b="1" dirty="0" err="1" smtClean="0">
                <a:solidFill>
                  <a:srgbClr val="FF0000"/>
                </a:solidFill>
                <a:latin typeface="Candara" pitchFamily="34" charset="0"/>
              </a:rPr>
              <a:t>posterom</a:t>
            </a:r>
            <a:r>
              <a:rPr lang="sk-SK" b="1" dirty="0" smtClean="0">
                <a:solidFill>
                  <a:srgbClr val="FF0000"/>
                </a:solidFill>
                <a:latin typeface="Candara" pitchFamily="34" charset="0"/>
              </a:rPr>
              <a:t>...</a:t>
            </a:r>
            <a:endParaRPr lang="cs-CZ" b="1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6146" name="Picture 2" descr="I:\hovorme o jedle foto\Resampled\hovorme o jedle 01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600200"/>
            <a:ext cx="7072361" cy="5049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170" name="Picture 2" descr="I:\hovorme o jedle foto\Resampled\hovorme o jedle 0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-7412" y="507422"/>
            <a:ext cx="8060098" cy="6045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43570" y="571480"/>
            <a:ext cx="3214710" cy="1500198"/>
          </a:xfrm>
        </p:spPr>
        <p:txBody>
          <a:bodyPr>
            <a:noAutofit/>
          </a:bodyPr>
          <a:lstStyle/>
          <a:p>
            <a:r>
              <a:rPr lang="sk-SK" sz="2800" b="1" dirty="0" smtClean="0">
                <a:solidFill>
                  <a:srgbClr val="FF0000"/>
                </a:solidFill>
                <a:latin typeface="Candara" pitchFamily="34" charset="0"/>
              </a:rPr>
              <a:t>Pochvalu od poroty si vyslúžili aj zaujímavé a nevšedné informácie ... </a:t>
            </a:r>
            <a:endParaRPr lang="cs-CZ" sz="2800" b="1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8194" name="Picture 2" descr="I:\hovorme o jedle foto\Resampled\hovorme o jedle 02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5238754" cy="3929066"/>
          </a:xfrm>
          <a:prstGeom prst="rect">
            <a:avLst/>
          </a:prstGeom>
          <a:noFill/>
        </p:spPr>
      </p:pic>
      <p:pic>
        <p:nvPicPr>
          <p:cNvPr id="8195" name="Picture 3" descr="I:\hovorme o jedle foto\Resampled\hovorme o jedle 0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786058"/>
            <a:ext cx="5429256" cy="4071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3000372"/>
            <a:ext cx="8229600" cy="1143000"/>
          </a:xfrm>
        </p:spPr>
        <p:txBody>
          <a:bodyPr>
            <a:noAutofit/>
          </a:bodyPr>
          <a:lstStyle/>
          <a:p>
            <a:r>
              <a:rPr lang="sk-SK" sz="5500" b="1" dirty="0" smtClean="0">
                <a:solidFill>
                  <a:srgbClr val="FF0000"/>
                </a:solidFill>
                <a:latin typeface="Candara" pitchFamily="34" charset="0"/>
              </a:rPr>
              <a:t>Záver spestrila </a:t>
            </a:r>
            <a:br>
              <a:rPr lang="sk-SK" sz="5500" b="1" dirty="0" smtClean="0">
                <a:solidFill>
                  <a:srgbClr val="FF0000"/>
                </a:solidFill>
                <a:latin typeface="Candara" pitchFamily="34" charset="0"/>
              </a:rPr>
            </a:br>
            <a:r>
              <a:rPr lang="sk-SK" sz="5500" b="1" dirty="0" smtClean="0">
                <a:solidFill>
                  <a:srgbClr val="0070C0"/>
                </a:solidFill>
                <a:latin typeface="Candara" pitchFamily="34" charset="0"/>
              </a:rPr>
              <a:t>humorná a originálne báseň </a:t>
            </a:r>
            <a:br>
              <a:rPr lang="sk-SK" sz="55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5500" b="1" dirty="0" smtClean="0">
                <a:solidFill>
                  <a:srgbClr val="FF0000"/>
                </a:solidFill>
                <a:latin typeface="Candara" pitchFamily="34" charset="0"/>
              </a:rPr>
              <a:t>– bola natoľko pútavá, že fotograf zabudol na svoje povinnosti... </a:t>
            </a:r>
            <a:r>
              <a:rPr lang="sk-SK" sz="5500" b="1" dirty="0" smtClean="0">
                <a:solidFill>
                  <a:srgbClr val="FF0000"/>
                </a:solidFill>
                <a:latin typeface="Candara" pitchFamily="34" charset="0"/>
                <a:sym typeface="Wingdings" pitchFamily="2" charset="2"/>
              </a:rPr>
              <a:t></a:t>
            </a:r>
            <a:r>
              <a:rPr lang="sk-SK" sz="5000" b="1" dirty="0" smtClean="0">
                <a:solidFill>
                  <a:srgbClr val="FF0000"/>
                </a:solidFill>
                <a:latin typeface="Candara" pitchFamily="34" charset="0"/>
                <a:sym typeface="Wingdings" pitchFamily="2" charset="2"/>
              </a:rPr>
              <a:t/>
            </a:r>
            <a:br>
              <a:rPr lang="sk-SK" sz="5000" b="1" dirty="0" smtClean="0">
                <a:solidFill>
                  <a:srgbClr val="FF0000"/>
                </a:solidFill>
                <a:latin typeface="Candara" pitchFamily="34" charset="0"/>
                <a:sym typeface="Wingdings" pitchFamily="2" charset="2"/>
              </a:rPr>
            </a:br>
            <a:endParaRPr lang="cs-CZ" sz="5000" b="1" dirty="0">
              <a:solidFill>
                <a:srgbClr val="FF00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143372" y="642918"/>
            <a:ext cx="4129062" cy="2398719"/>
          </a:xfr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sk-SK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HODNOTENIE ODBORNEJ POROTY:</a:t>
            </a:r>
            <a:endParaRPr lang="cs-CZ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sk-SK" sz="10000" b="1" dirty="0" smtClean="0">
                <a:solidFill>
                  <a:srgbClr val="FF6600"/>
                </a:solidFill>
              </a:rPr>
              <a:t>90 bodov </a:t>
            </a:r>
          </a:p>
          <a:p>
            <a:r>
              <a:rPr lang="sk-SK" sz="4000" b="1" dirty="0" smtClean="0">
                <a:solidFill>
                  <a:srgbClr val="FF6600"/>
                </a:solidFill>
              </a:rPr>
              <a:t>(zo 100 možných)</a:t>
            </a:r>
            <a:endParaRPr lang="cs-CZ" sz="4000" b="1" dirty="0">
              <a:solidFill>
                <a:srgbClr val="FF6600"/>
              </a:solidFill>
            </a:endParaRPr>
          </a:p>
        </p:txBody>
      </p:sp>
      <p:pic>
        <p:nvPicPr>
          <p:cNvPr id="32770" name="Picture 2" descr="http://ts1.mm.bing.net/th?id=H.4537415108266548&amp;pid=15.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3553913" cy="2357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2571744"/>
            <a:ext cx="8643998" cy="1143000"/>
          </a:xfrm>
        </p:spPr>
        <p:txBody>
          <a:bodyPr>
            <a:noAutofit/>
          </a:bodyPr>
          <a:lstStyle/>
          <a:p>
            <a: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  <a:t>	</a:t>
            </a:r>
            <a:r>
              <a:rPr lang="sk-SK" sz="6600" b="1" u="sng" dirty="0" smtClean="0">
                <a:solidFill>
                  <a:srgbClr val="0070C0"/>
                </a:solidFill>
                <a:latin typeface="Candara" pitchFamily="34" charset="0"/>
              </a:rPr>
              <a:t>Pozor!  </a:t>
            </a:r>
            <a: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  <a:t>     Z témy </a:t>
            </a:r>
            <a:r>
              <a:rPr lang="sk-SK" sz="5000" b="1" dirty="0" smtClean="0">
                <a:solidFill>
                  <a:srgbClr val="FF0000"/>
                </a:solidFill>
                <a:latin typeface="Candara" pitchFamily="34" charset="0"/>
              </a:rPr>
              <a:t>Potraviny – zdroj života </a:t>
            </a:r>
            <a: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  <a:t>to</a:t>
            </a:r>
            <a:r>
              <a:rPr lang="sk-SK" sz="5000" b="1" dirty="0" smtClean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  <a:t>nie je všetko! </a:t>
            </a:r>
            <a:b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  <a:t>Do tejto dennej témy sa totiž zapojili aj naši kamaráti </a:t>
            </a:r>
            <a:b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  <a:t>                   z I. stupňa!</a:t>
            </a:r>
            <a:b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  <a:t>Ako?  </a:t>
            </a:r>
            <a:b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5000" b="1" dirty="0" smtClean="0">
                <a:solidFill>
                  <a:srgbClr val="0070C0"/>
                </a:solidFill>
                <a:latin typeface="Candara" pitchFamily="34" charset="0"/>
              </a:rPr>
              <a:t>Pozrime sa spoločne!</a:t>
            </a:r>
            <a:endParaRPr lang="cs-CZ" sz="50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525963"/>
          </a:xfrm>
        </p:spPr>
        <p:txBody>
          <a:bodyPr/>
          <a:lstStyle/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8596" y="3286124"/>
            <a:ext cx="8058152" cy="1470025"/>
          </a:xfrm>
        </p:spPr>
        <p:txBody>
          <a:bodyPr>
            <a:noAutofit/>
          </a:bodyPr>
          <a:lstStyle/>
          <a:p>
            <a:pPr algn="l"/>
            <a:r>
              <a:rPr lang="sk-SK" sz="2600" b="1" u="sng" dirty="0" smtClean="0">
                <a:solidFill>
                  <a:srgbClr val="00B050"/>
                </a:solidFill>
                <a:latin typeface="Candara" pitchFamily="34" charset="0"/>
              </a:rPr>
              <a:t>Popis aktivity – prípravná fáza projektu:</a:t>
            </a:r>
            <a:br>
              <a:rPr lang="sk-SK" sz="2600" b="1" u="sng" dirty="0" smtClean="0">
                <a:solidFill>
                  <a:srgbClr val="00B050"/>
                </a:solidFill>
                <a:latin typeface="Candara" pitchFamily="34" charset="0"/>
              </a:rPr>
            </a:b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V piatok pred víkendom si  všetky pani učiteľka 1. stupňa so svojimi žiakmi porozprávali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o zdravej výžive 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a rozdelili si netradičné domáce úlohy. Každá trieda </a:t>
            </a:r>
            <a:r>
              <a:rPr lang="sk-SK" sz="2600" dirty="0" err="1" smtClean="0">
                <a:solidFill>
                  <a:srgbClr val="0070C0"/>
                </a:solidFill>
                <a:latin typeface="Candara" pitchFamily="34" charset="0"/>
              </a:rPr>
              <a:t>obdržala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jeden stupeň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potravinovej pyramídy. 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Úlohou žiakov bolo počas víkendu vyhľadať a vystrihnúť obrázky z nasledujúcich potravinových oblastí:</a:t>
            </a:r>
            <a: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  <a:t>1. 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roč. :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Obilniny, cestoviny, chlieb, ryža </a:t>
            </a:r>
            <a: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  <a:t>2. 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roč. :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Ovocie, zelenina                                                                                                </a:t>
            </a:r>
            <a: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  <a:t>3. 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roč. :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Mäso, ryby a  vajcia , Mlieko a mliečne výrobky </a:t>
            </a:r>
            <a: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cs-CZ" sz="2600" dirty="0" smtClean="0">
                <a:solidFill>
                  <a:srgbClr val="0070C0"/>
                </a:solidFill>
                <a:latin typeface="Candara" pitchFamily="34" charset="0"/>
              </a:rPr>
              <a:t>4. 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roč.: 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Sladkosti, oleje, mastné jedlá </a:t>
            </a:r>
            <a:endParaRPr lang="cs-CZ" sz="2600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14414" y="357166"/>
            <a:ext cx="6400800" cy="1214446"/>
          </a:xfrm>
          <a:solidFill>
            <a:srgbClr val="FFFF00"/>
          </a:solidFill>
          <a:ln w="38100">
            <a:solidFill>
              <a:srgbClr val="00B050"/>
            </a:solidFill>
            <a:prstDash val="sysDot"/>
          </a:ln>
        </p:spPr>
        <p:txBody>
          <a:bodyPr>
            <a:normAutofit lnSpcReduction="10000"/>
          </a:bodyPr>
          <a:lstStyle/>
          <a:p>
            <a:r>
              <a:rPr lang="sk-SK" b="1" dirty="0" smtClean="0">
                <a:solidFill>
                  <a:srgbClr val="00B050"/>
                </a:solidFill>
                <a:latin typeface="Candara" pitchFamily="34" charset="0"/>
              </a:rPr>
              <a:t>Názov aktivity:</a:t>
            </a:r>
          </a:p>
          <a:p>
            <a:r>
              <a:rPr lang="sk-SK" sz="4000" b="1" dirty="0" smtClean="0">
                <a:solidFill>
                  <a:srgbClr val="00B050"/>
                </a:solidFill>
                <a:latin typeface="Candara" pitchFamily="34" charset="0"/>
              </a:rPr>
              <a:t>POTRAVOVÁ PYRAMÍDA</a:t>
            </a:r>
            <a:endParaRPr lang="cs-CZ" sz="4000" b="1" dirty="0">
              <a:solidFill>
                <a:srgbClr val="00B05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57158" y="3429000"/>
            <a:ext cx="8058152" cy="1470025"/>
          </a:xfrm>
        </p:spPr>
        <p:txBody>
          <a:bodyPr>
            <a:noAutofit/>
          </a:bodyPr>
          <a:lstStyle/>
          <a:p>
            <a:pPr lvl="0" algn="l"/>
            <a:r>
              <a:rPr lang="sk-SK" sz="2600" b="1" u="sng" dirty="0" smtClean="0">
                <a:solidFill>
                  <a:srgbClr val="00B050"/>
                </a:solidFill>
                <a:latin typeface="Candara" pitchFamily="34" charset="0"/>
              </a:rPr>
              <a:t>Popis aktivity – realizačná fáza projektu:</a:t>
            </a:r>
            <a:br>
              <a:rPr lang="sk-SK" sz="2600" b="1" u="sng" dirty="0" smtClean="0">
                <a:solidFill>
                  <a:srgbClr val="00B050"/>
                </a:solidFill>
                <a:latin typeface="Candara" pitchFamily="34" charset="0"/>
              </a:rPr>
            </a:br>
            <a:r>
              <a:rPr lang="sk-SK" sz="2600" b="1" u="sng" dirty="0" smtClean="0">
                <a:solidFill>
                  <a:srgbClr val="0070C0"/>
                </a:solidFill>
                <a:latin typeface="Candara" pitchFamily="34" charset="0"/>
              </a:rPr>
              <a:t>1.  </a:t>
            </a:r>
            <a:r>
              <a:rPr lang="sk-SK" sz="2800" dirty="0" smtClean="0">
                <a:solidFill>
                  <a:srgbClr val="0070C0"/>
                </a:solidFill>
              </a:rPr>
              <a:t>V každej triede sa najskôr deti prostredníctvom pripravenej </a:t>
            </a:r>
            <a:r>
              <a:rPr lang="sk-SK" sz="2800" b="1" dirty="0" smtClean="0">
                <a:solidFill>
                  <a:srgbClr val="0070C0"/>
                </a:solidFill>
              </a:rPr>
              <a:t>PPT</a:t>
            </a:r>
            <a:r>
              <a:rPr lang="sk-SK" sz="2800" dirty="0" smtClean="0">
                <a:solidFill>
                  <a:srgbClr val="0070C0"/>
                </a:solidFill>
              </a:rPr>
              <a:t> </a:t>
            </a:r>
            <a:r>
              <a:rPr lang="sk-SK" sz="2800" b="1" dirty="0" smtClean="0">
                <a:solidFill>
                  <a:srgbClr val="0070C0"/>
                </a:solidFill>
              </a:rPr>
              <a:t>prezentácie</a:t>
            </a:r>
            <a:r>
              <a:rPr lang="sk-SK" sz="2800" dirty="0" smtClean="0">
                <a:solidFill>
                  <a:srgbClr val="0070C0"/>
                </a:solidFill>
              </a:rPr>
              <a:t> od svojich pani učiteliek dozvedeli všetko dôležité o tom, z akých potravín by sa mal skladať náš jedálny lístok – ako by mala vyzerať </a:t>
            </a:r>
            <a:r>
              <a:rPr lang="sk-SK" sz="2800" b="1" dirty="0" smtClean="0">
                <a:solidFill>
                  <a:srgbClr val="0070C0"/>
                </a:solidFill>
              </a:rPr>
              <a:t>pyramída našej zdravej výživy</a:t>
            </a:r>
            <a:r>
              <a:rPr lang="sk-SK" sz="2800" dirty="0" smtClean="0">
                <a:solidFill>
                  <a:srgbClr val="0070C0"/>
                </a:solidFill>
              </a:rPr>
              <a:t>. Vysvetlili si, čo patrí k zdravým ale i nezdravým  jedlám a ktoré jedlá by mali tvoriť základ nášho „</a:t>
            </a:r>
            <a:r>
              <a:rPr lang="sk-SK" sz="2800" dirty="0" err="1" smtClean="0">
                <a:solidFill>
                  <a:srgbClr val="0070C0"/>
                </a:solidFill>
              </a:rPr>
              <a:t>jedálníčka</a:t>
            </a:r>
            <a:r>
              <a:rPr lang="sk-SK" sz="2800" dirty="0" smtClean="0">
                <a:solidFill>
                  <a:srgbClr val="0070C0"/>
                </a:solidFill>
              </a:rPr>
              <a:t>“.  Žiaci sa do diskusie aktívne zapájali - rozprávali o tom, čo im chutí, čo jedia najradšej. Ale našli sa aj takí, ktorí konzumujú nezdravé potraviny. Pani učiteľky im vysvetlili, ako môžu takéto nezdravé potraviny človeku uškodiť.  </a:t>
            </a:r>
            <a:r>
              <a:rPr lang="sk-SK" sz="2800" i="1" u="sng" dirty="0" smtClean="0">
                <a:solidFill>
                  <a:srgbClr val="0070C0"/>
                </a:solidFill>
              </a:rPr>
              <a:t>Ako vyzerala naša PPT prezentácia? </a:t>
            </a: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600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2976" y="285728"/>
            <a:ext cx="6400800" cy="785818"/>
          </a:xfrm>
          <a:solidFill>
            <a:srgbClr val="FFFF00"/>
          </a:solidFill>
          <a:ln w="38100">
            <a:solidFill>
              <a:srgbClr val="00B050"/>
            </a:solidFill>
            <a:prstDash val="sysDot"/>
          </a:ln>
        </p:spPr>
        <p:txBody>
          <a:bodyPr anchor="ctr">
            <a:normAutofit/>
          </a:bodyPr>
          <a:lstStyle/>
          <a:p>
            <a:r>
              <a:rPr lang="sk-SK" b="1" dirty="0" smtClean="0">
                <a:solidFill>
                  <a:srgbClr val="00B050"/>
                </a:solidFill>
                <a:latin typeface="Candara" pitchFamily="34" charset="0"/>
              </a:rPr>
              <a:t>Ako to celé prebiehalo?</a:t>
            </a:r>
            <a:endParaRPr lang="cs-CZ" sz="4000" b="1" dirty="0">
              <a:solidFill>
                <a:srgbClr val="00B05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Ako to 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85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10156" r="10742"/>
          <a:stretch>
            <a:fillRect/>
          </a:stretch>
        </p:blipFill>
        <p:spPr bwMode="auto">
          <a:xfrm>
            <a:off x="-285784" y="-228600"/>
            <a:ext cx="964413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 l="10156" r="10742"/>
          <a:stretch>
            <a:fillRect/>
          </a:stretch>
        </p:blipFill>
        <p:spPr bwMode="auto">
          <a:xfrm>
            <a:off x="-285784" y="-228600"/>
            <a:ext cx="964413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0625" r="101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0017" r="1053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10631" r="11089"/>
          <a:stretch>
            <a:fillRect/>
          </a:stretch>
        </p:blipFill>
        <p:spPr bwMode="auto">
          <a:xfrm>
            <a:off x="0" y="-1"/>
            <a:ext cx="9144000" cy="6844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10726" r="10613"/>
          <a:stretch>
            <a:fillRect/>
          </a:stretch>
        </p:blipFill>
        <p:spPr bwMode="auto">
          <a:xfrm>
            <a:off x="0" y="-27919"/>
            <a:ext cx="9124893" cy="6885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 A ako to vyzeralo počas prezentácií v triedach? Nakuknime... </a:t>
            </a:r>
            <a:r>
              <a:rPr lang="sk-SK" b="1" dirty="0" smtClean="0">
                <a:solidFill>
                  <a:srgbClr val="0070C0"/>
                </a:solidFill>
                <a:latin typeface="Candara" pitchFamily="34" charset="0"/>
                <a:sym typeface="Wingdings" pitchFamily="2" charset="2"/>
              </a:rPr>
              <a:t></a:t>
            </a:r>
            <a:endParaRPr lang="cs-CZ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8195" name="Picture 3" descr="I:\hovorme o jedle foto\DSC0237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607306"/>
            <a:ext cx="7000924" cy="5250694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285720" y="2643182"/>
            <a:ext cx="14287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000" dirty="0" smtClean="0">
                <a:solidFill>
                  <a:srgbClr val="FF0000"/>
                </a:solidFill>
                <a:latin typeface="Candara" pitchFamily="34" charset="0"/>
              </a:rPr>
              <a:t>1.B</a:t>
            </a:r>
            <a:endParaRPr lang="cs-CZ" sz="7000" dirty="0">
              <a:solidFill>
                <a:srgbClr val="FF00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57950" y="1000108"/>
            <a:ext cx="2328850" cy="1143000"/>
          </a:xfrm>
        </p:spPr>
        <p:txBody>
          <a:bodyPr>
            <a:noAutofit/>
          </a:bodyPr>
          <a:lstStyle/>
          <a:p>
            <a:r>
              <a:rPr lang="sk-SK" sz="10000" dirty="0" smtClean="0">
                <a:solidFill>
                  <a:srgbClr val="FF0000"/>
                </a:solidFill>
              </a:rPr>
              <a:t>1.A</a:t>
            </a:r>
            <a:endParaRPr lang="cs-CZ" sz="10000" dirty="0">
              <a:solidFill>
                <a:srgbClr val="FF0000"/>
              </a:solidFill>
            </a:endParaRPr>
          </a:p>
        </p:txBody>
      </p:sp>
      <p:pic>
        <p:nvPicPr>
          <p:cNvPr id="9218" name="Picture 2" descr="I:\hovorme o jedle foto\DSC0236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34617" cy="4525963"/>
          </a:xfrm>
          <a:prstGeom prst="rect">
            <a:avLst/>
          </a:prstGeom>
          <a:noFill/>
        </p:spPr>
      </p:pic>
      <p:pic>
        <p:nvPicPr>
          <p:cNvPr id="9219" name="Picture 3" descr="I:\hovorme o jedle foto\DSC023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5245" y="2928934"/>
            <a:ext cx="5238755" cy="3929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3043230" cy="1143000"/>
          </a:xfrm>
        </p:spPr>
        <p:txBody>
          <a:bodyPr>
            <a:noAutofit/>
          </a:bodyPr>
          <a:lstStyle/>
          <a:p>
            <a:r>
              <a:rPr lang="sk-SK" sz="10000" dirty="0" smtClean="0">
                <a:solidFill>
                  <a:srgbClr val="FF0000"/>
                </a:solidFill>
                <a:latin typeface="Candara" pitchFamily="34" charset="0"/>
              </a:rPr>
              <a:t>2. C</a:t>
            </a:r>
            <a:endParaRPr lang="cs-CZ" sz="100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10242" name="Picture 2" descr="I:\hovorme o jedle foto\DSC0238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332037"/>
            <a:ext cx="6034617" cy="4525963"/>
          </a:xfrm>
          <a:prstGeom prst="rect">
            <a:avLst/>
          </a:prstGeom>
          <a:noFill/>
        </p:spPr>
      </p:pic>
      <p:pic>
        <p:nvPicPr>
          <p:cNvPr id="10243" name="Picture 3" descr="I:\hovorme o jedle foto\DSC023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0"/>
            <a:ext cx="4786314" cy="33575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85720" y="3571876"/>
            <a:ext cx="8058152" cy="1470025"/>
          </a:xfrm>
        </p:spPr>
        <p:txBody>
          <a:bodyPr>
            <a:noAutofit/>
          </a:bodyPr>
          <a:lstStyle/>
          <a:p>
            <a:pPr lvl="0" algn="l"/>
            <a:r>
              <a:rPr lang="sk-SK" sz="2600" b="1" u="sng" dirty="0" smtClean="0">
                <a:solidFill>
                  <a:srgbClr val="00B050"/>
                </a:solidFill>
                <a:latin typeface="Candara" pitchFamily="34" charset="0"/>
              </a:rPr>
              <a:t>Popis aktivity – realizačná fáza projektu:</a:t>
            </a:r>
            <a:br>
              <a:rPr lang="sk-SK" sz="2600" b="1" u="sng" dirty="0" smtClean="0">
                <a:solidFill>
                  <a:srgbClr val="00B050"/>
                </a:solidFill>
                <a:latin typeface="Candara" pitchFamily="34" charset="0"/>
              </a:rPr>
            </a:br>
            <a:r>
              <a:rPr lang="sk-SK" sz="3600" b="1" u="sng" dirty="0" smtClean="0">
                <a:solidFill>
                  <a:srgbClr val="0070C0"/>
                </a:solidFill>
                <a:latin typeface="Candara" pitchFamily="34" charset="0"/>
              </a:rPr>
              <a:t>2.</a:t>
            </a:r>
            <a:r>
              <a:rPr lang="sk-SK" sz="2600" b="1" u="sng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Deti si vybrali svoje </a:t>
            </a:r>
            <a:r>
              <a:rPr lang="sk-SK" sz="2800" b="1" dirty="0" smtClean="0">
                <a:solidFill>
                  <a:srgbClr val="0070C0"/>
                </a:solidFill>
                <a:latin typeface="Candara" pitchFamily="34" charset="0"/>
              </a:rPr>
              <a:t>desiate 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a zisťovali, čo patrí medzi zdravé a nezdravé potraviny – táto časť slávila u detí mimoriadny úspech... 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  <a:sym typeface="Wingdings" pitchFamily="2" charset="2"/>
              </a:rPr>
              <a:t></a:t>
            </a: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b="1" u="sng" dirty="0" smtClean="0">
                <a:solidFill>
                  <a:srgbClr val="0070C0"/>
                </a:solidFill>
                <a:latin typeface="Candara" pitchFamily="34" charset="0"/>
              </a:rPr>
              <a:t>3.</a:t>
            </a:r>
            <a:r>
              <a:rPr lang="cs-CZ" sz="2800" b="1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r>
              <a:rPr lang="sk-SK" sz="2800" b="1" dirty="0" smtClean="0">
                <a:solidFill>
                  <a:srgbClr val="0070C0"/>
                </a:solidFill>
                <a:latin typeface="Candara" pitchFamily="34" charset="0"/>
              </a:rPr>
              <a:t>PRÁCA V SKUPINÁCH:  stavba veľkého </a:t>
            </a:r>
            <a:r>
              <a:rPr lang="sk-SK" sz="2800" b="1" dirty="0" err="1" smtClean="0">
                <a:solidFill>
                  <a:srgbClr val="0070C0"/>
                </a:solidFill>
                <a:latin typeface="Candara" pitchFamily="34" charset="0"/>
              </a:rPr>
              <a:t>posteru</a:t>
            </a:r>
            <a:r>
              <a:rPr lang="sk-SK" sz="2800" b="1" dirty="0" smtClean="0">
                <a:solidFill>
                  <a:srgbClr val="0070C0"/>
                </a:solidFill>
                <a:latin typeface="Candara" pitchFamily="34" charset="0"/>
              </a:rPr>
              <a:t> potravinovej pyramídy 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– jednotlivé ročníky  si rozdelili dané oddiely pyramídy a pustili sa do nalepovania prinesených obrázkov. Po nalepení obrázkov na tvrdý výkres formátu A3, sa všetky práce jednotlivých tried spojili, a vznikol </a:t>
            </a:r>
            <a:r>
              <a:rPr lang="sk-SK" sz="2800" b="1" dirty="0" smtClean="0">
                <a:solidFill>
                  <a:srgbClr val="0070C0"/>
                </a:solidFill>
                <a:latin typeface="Candara" pitchFamily="34" charset="0"/>
              </a:rPr>
              <a:t>veľký </a:t>
            </a:r>
            <a:r>
              <a:rPr lang="sk-SK" sz="2800" b="1" dirty="0" err="1" smtClean="0">
                <a:solidFill>
                  <a:srgbClr val="0070C0"/>
                </a:solidFill>
                <a:latin typeface="Candara" pitchFamily="34" charset="0"/>
              </a:rPr>
              <a:t>poster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 – </a:t>
            </a:r>
            <a:r>
              <a:rPr lang="sk-SK" sz="2800" b="1" dirty="0" smtClean="0">
                <a:solidFill>
                  <a:srgbClr val="0070C0"/>
                </a:solidFill>
                <a:latin typeface="Candara" pitchFamily="34" charset="0"/>
              </a:rPr>
              <a:t>Potravinová pyramída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, ktorý zdobí odteraz chodbu 1. stupňa. </a:t>
            </a:r>
            <a:b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	Pozrimeže ako to celé prebiehalo... 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  <a:sym typeface="Wingdings" pitchFamily="2" charset="2"/>
              </a:rPr>
              <a:t></a:t>
            </a:r>
            <a:r>
              <a:rPr lang="cs-CZ" sz="2800" dirty="0" smtClean="0">
                <a:latin typeface="Candara" pitchFamily="34" charset="0"/>
              </a:rPr>
              <a:t/>
            </a:r>
            <a:br>
              <a:rPr lang="cs-CZ" sz="2800" dirty="0" smtClean="0">
                <a:latin typeface="Candara" pitchFamily="34" charset="0"/>
              </a:rPr>
            </a:b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600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2976" y="214290"/>
            <a:ext cx="6400800" cy="785818"/>
          </a:xfrm>
          <a:solidFill>
            <a:srgbClr val="FFFF00"/>
          </a:solidFill>
          <a:ln w="38100">
            <a:solidFill>
              <a:srgbClr val="00B050"/>
            </a:solidFill>
            <a:prstDash val="sysDot"/>
          </a:ln>
        </p:spPr>
        <p:txBody>
          <a:bodyPr anchor="ctr">
            <a:normAutofit/>
          </a:bodyPr>
          <a:lstStyle/>
          <a:p>
            <a:r>
              <a:rPr lang="sk-SK" b="1" dirty="0" smtClean="0">
                <a:solidFill>
                  <a:srgbClr val="00B050"/>
                </a:solidFill>
                <a:latin typeface="Candara" pitchFamily="34" charset="0"/>
              </a:rPr>
              <a:t>Ako to celé prebiehalo?</a:t>
            </a:r>
            <a:endParaRPr lang="cs-CZ" sz="4000" b="1" dirty="0">
              <a:solidFill>
                <a:srgbClr val="00B05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6578" y="928670"/>
            <a:ext cx="1900222" cy="1143000"/>
          </a:xfrm>
        </p:spPr>
        <p:txBody>
          <a:bodyPr>
            <a:noAutofit/>
          </a:bodyPr>
          <a:lstStyle/>
          <a:p>
            <a:r>
              <a:rPr lang="sk-SK" sz="10000" dirty="0" smtClean="0">
                <a:solidFill>
                  <a:srgbClr val="FF3300"/>
                </a:solidFill>
                <a:latin typeface="Candara" pitchFamily="34" charset="0"/>
              </a:rPr>
              <a:t>3.B</a:t>
            </a:r>
            <a:endParaRPr lang="cs-CZ" sz="10000" dirty="0">
              <a:solidFill>
                <a:srgbClr val="FF3300"/>
              </a:solidFill>
              <a:latin typeface="Candara" pitchFamily="34" charset="0"/>
            </a:endParaRPr>
          </a:p>
        </p:txBody>
      </p:sp>
      <p:pic>
        <p:nvPicPr>
          <p:cNvPr id="11266" name="Picture 2" descr="I:\hovorme o jedle foto\DSC0238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500826" cy="4875620"/>
          </a:xfrm>
          <a:prstGeom prst="rect">
            <a:avLst/>
          </a:prstGeom>
          <a:noFill/>
        </p:spPr>
      </p:pic>
      <p:pic>
        <p:nvPicPr>
          <p:cNvPr id="11267" name="Picture 3" descr="I:\hovorme o jedle foto\DSC023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7995" y="3238496"/>
            <a:ext cx="4826005" cy="3619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5786" y="500042"/>
            <a:ext cx="2185974" cy="1143000"/>
          </a:xfrm>
        </p:spPr>
        <p:txBody>
          <a:bodyPr>
            <a:noAutofit/>
          </a:bodyPr>
          <a:lstStyle/>
          <a:p>
            <a:r>
              <a:rPr lang="sk-SK" sz="10000" dirty="0" smtClean="0">
                <a:solidFill>
                  <a:srgbClr val="FF3300"/>
                </a:solidFill>
                <a:latin typeface="Candara" pitchFamily="34" charset="0"/>
              </a:rPr>
              <a:t>4.A</a:t>
            </a:r>
            <a:endParaRPr lang="cs-CZ" sz="10000" dirty="0">
              <a:solidFill>
                <a:srgbClr val="FF3300"/>
              </a:solidFill>
              <a:latin typeface="Candara" pitchFamily="34" charset="0"/>
            </a:endParaRPr>
          </a:p>
        </p:txBody>
      </p:sp>
      <p:pic>
        <p:nvPicPr>
          <p:cNvPr id="12290" name="Picture 2" descr="I:\hovorme o jedle foto\DSC0238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05246" y="1"/>
            <a:ext cx="5238754" cy="3929066"/>
          </a:xfrm>
          <a:prstGeom prst="rect">
            <a:avLst/>
          </a:prstGeom>
          <a:noFill/>
        </p:spPr>
      </p:pic>
      <p:pic>
        <p:nvPicPr>
          <p:cNvPr id="12291" name="Picture 3" descr="I:\hovorme o jedle foto\DSC023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00306"/>
            <a:ext cx="5810258" cy="4357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12" y="857232"/>
            <a:ext cx="2543164" cy="1143000"/>
          </a:xfrm>
        </p:spPr>
        <p:txBody>
          <a:bodyPr>
            <a:noAutofit/>
          </a:bodyPr>
          <a:lstStyle/>
          <a:p>
            <a:r>
              <a:rPr lang="sk-SK" sz="10000" dirty="0" smtClean="0">
                <a:solidFill>
                  <a:srgbClr val="FF3300"/>
                </a:solidFill>
                <a:latin typeface="Candara" pitchFamily="34" charset="0"/>
              </a:rPr>
              <a:t>3.A</a:t>
            </a:r>
            <a:endParaRPr lang="cs-CZ" sz="10000" dirty="0">
              <a:solidFill>
                <a:srgbClr val="FF3300"/>
              </a:solidFill>
              <a:latin typeface="Candara" pitchFamily="34" charset="0"/>
            </a:endParaRPr>
          </a:p>
        </p:txBody>
      </p:sp>
      <p:pic>
        <p:nvPicPr>
          <p:cNvPr id="13314" name="Picture 2" descr="I:\hovorme o jedle foto\DSC0239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34617" cy="4525963"/>
          </a:xfrm>
          <a:prstGeom prst="rect">
            <a:avLst/>
          </a:prstGeom>
          <a:noFill/>
        </p:spPr>
      </p:pic>
      <p:pic>
        <p:nvPicPr>
          <p:cNvPr id="13315" name="Picture 3" descr="I:\hovorme o jedle foto\DSC023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19" y="2893214"/>
            <a:ext cx="5286381" cy="3964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hovorme o jedle foto\1.stupeň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500307"/>
            <a:ext cx="5429256" cy="4357694"/>
          </a:xfrm>
          <a:prstGeom prst="rect">
            <a:avLst/>
          </a:prstGeom>
          <a:noFill/>
        </p:spPr>
      </p:pic>
      <p:pic>
        <p:nvPicPr>
          <p:cNvPr id="1027" name="Picture 3" descr="I:\hovorme o jedle foto\DSC023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0"/>
            <a:ext cx="5072066" cy="3804050"/>
          </a:xfrm>
          <a:prstGeom prst="rect">
            <a:avLst/>
          </a:prstGeom>
          <a:noFill/>
        </p:spPr>
      </p:pic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642910" y="642918"/>
            <a:ext cx="2328850" cy="1143000"/>
          </a:xfrm>
        </p:spPr>
        <p:txBody>
          <a:bodyPr>
            <a:noAutofit/>
          </a:bodyPr>
          <a:lstStyle/>
          <a:p>
            <a:r>
              <a:rPr lang="sk-SK" sz="10000" dirty="0" smtClean="0">
                <a:solidFill>
                  <a:srgbClr val="FF3300"/>
                </a:solidFill>
                <a:latin typeface="Candara" pitchFamily="34" charset="0"/>
              </a:rPr>
              <a:t>1.C</a:t>
            </a:r>
            <a:endParaRPr lang="cs-CZ" sz="10000" dirty="0">
              <a:solidFill>
                <a:srgbClr val="FF33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1900222" cy="1143000"/>
          </a:xfrm>
        </p:spPr>
        <p:txBody>
          <a:bodyPr>
            <a:noAutofit/>
          </a:bodyPr>
          <a:lstStyle/>
          <a:p>
            <a:r>
              <a:rPr lang="sk-SK" sz="10000" dirty="0" smtClean="0">
                <a:solidFill>
                  <a:srgbClr val="FF3300"/>
                </a:solidFill>
                <a:latin typeface="Candara" pitchFamily="34" charset="0"/>
              </a:rPr>
              <a:t>2.B</a:t>
            </a:r>
            <a:endParaRPr lang="cs-CZ" sz="10000" dirty="0">
              <a:solidFill>
                <a:srgbClr val="FF3300"/>
              </a:solidFill>
              <a:latin typeface="Candara" pitchFamily="34" charset="0"/>
            </a:endParaRPr>
          </a:p>
        </p:txBody>
      </p:sp>
      <p:pic>
        <p:nvPicPr>
          <p:cNvPr id="14339" name="Picture 3" descr="I:\hovorme o jedle foto\DSC023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3" y="0"/>
            <a:ext cx="5531371" cy="4148528"/>
          </a:xfrm>
          <a:prstGeom prst="rect">
            <a:avLst/>
          </a:prstGeom>
          <a:noFill/>
        </p:spPr>
      </p:pic>
      <p:pic>
        <p:nvPicPr>
          <p:cNvPr id="14338" name="Picture 2" descr="I:\hovorme o jedle foto\DSC0239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" y="3053950"/>
            <a:ext cx="5072066" cy="3804050"/>
          </a:xfrm>
          <a:prstGeom prst="rect">
            <a:avLst/>
          </a:prstGeom>
          <a:noFill/>
        </p:spPr>
      </p:pic>
      <p:pic>
        <p:nvPicPr>
          <p:cNvPr id="14340" name="Picture 4" descr="I:\hovorme o jedle foto\DSC0239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3857629"/>
            <a:ext cx="4071934" cy="3000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29388" y="857232"/>
            <a:ext cx="2257412" cy="1143000"/>
          </a:xfrm>
        </p:spPr>
        <p:txBody>
          <a:bodyPr>
            <a:noAutofit/>
          </a:bodyPr>
          <a:lstStyle/>
          <a:p>
            <a:r>
              <a:rPr lang="sk-SK" sz="10000" dirty="0" smtClean="0">
                <a:solidFill>
                  <a:srgbClr val="FF3300"/>
                </a:solidFill>
                <a:latin typeface="Candara" pitchFamily="34" charset="0"/>
              </a:rPr>
              <a:t>2.A</a:t>
            </a:r>
            <a:endParaRPr lang="cs-CZ" sz="10000" dirty="0">
              <a:solidFill>
                <a:srgbClr val="FF3300"/>
              </a:solidFill>
              <a:latin typeface="Candara" pitchFamily="34" charset="0"/>
            </a:endParaRPr>
          </a:p>
        </p:txBody>
      </p:sp>
      <p:pic>
        <p:nvPicPr>
          <p:cNvPr id="16386" name="Picture 2" descr="I:\hovorme o jedle foto\DSC0237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34617" cy="4525963"/>
          </a:xfrm>
          <a:prstGeom prst="rect">
            <a:avLst/>
          </a:prstGeom>
          <a:noFill/>
        </p:spPr>
      </p:pic>
      <p:pic>
        <p:nvPicPr>
          <p:cNvPr id="16387" name="Picture 3" descr="I:\hovorme o jedle foto\DSC023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36992" y="2952744"/>
            <a:ext cx="5207008" cy="3905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43636" y="714356"/>
            <a:ext cx="2543164" cy="1203348"/>
          </a:xfrm>
        </p:spPr>
        <p:txBody>
          <a:bodyPr>
            <a:noAutofit/>
          </a:bodyPr>
          <a:lstStyle/>
          <a:p>
            <a:r>
              <a:rPr lang="sk-SK" sz="10000" dirty="0" smtClean="0">
                <a:solidFill>
                  <a:srgbClr val="FF3300"/>
                </a:solidFill>
                <a:latin typeface="Candara" pitchFamily="34" charset="0"/>
              </a:rPr>
              <a:t>1.B</a:t>
            </a:r>
            <a:endParaRPr lang="cs-CZ" sz="10000" dirty="0">
              <a:solidFill>
                <a:srgbClr val="FF3300"/>
              </a:solidFill>
              <a:latin typeface="Candara" pitchFamily="34" charset="0"/>
            </a:endParaRPr>
          </a:p>
        </p:txBody>
      </p:sp>
      <p:pic>
        <p:nvPicPr>
          <p:cNvPr id="15362" name="Picture 2" descr="I:\hovorme o jedle foto\DSC024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5286380" cy="3964785"/>
          </a:xfrm>
          <a:prstGeom prst="rect">
            <a:avLst/>
          </a:prstGeom>
          <a:noFill/>
        </p:spPr>
      </p:pic>
      <p:pic>
        <p:nvPicPr>
          <p:cNvPr id="15363" name="Picture 3" descr="I:\hovorme o jedle foto\DSC023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1" y="3071810"/>
            <a:ext cx="5286380" cy="3786190"/>
          </a:xfrm>
          <a:prstGeom prst="rect">
            <a:avLst/>
          </a:prstGeom>
          <a:noFill/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500034" y="4786322"/>
            <a:ext cx="2543164" cy="12033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0000" dirty="0" smtClean="0">
                <a:solidFill>
                  <a:srgbClr val="FF3300"/>
                </a:solidFill>
                <a:latin typeface="Candara" pitchFamily="34" charset="0"/>
                <a:ea typeface="+mj-ea"/>
                <a:cs typeface="+mj-cs"/>
              </a:rPr>
              <a:t>2</a:t>
            </a:r>
            <a:r>
              <a:rPr kumimoji="0" lang="sk-SK" sz="10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.C</a:t>
            </a:r>
            <a:endParaRPr kumimoji="0" lang="cs-CZ" sz="100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3143248"/>
            <a:ext cx="3357586" cy="1143000"/>
          </a:xfrm>
        </p:spPr>
        <p:txBody>
          <a:bodyPr>
            <a:noAutofit/>
          </a:bodyPr>
          <a:lstStyle/>
          <a:p>
            <a:r>
              <a:rPr lang="sk-SK" sz="5200" b="1" dirty="0" smtClean="0">
                <a:solidFill>
                  <a:srgbClr val="FF6600"/>
                </a:solidFill>
                <a:latin typeface="Candara" pitchFamily="34" charset="0"/>
              </a:rPr>
              <a:t>Výsledok? Stojí za to, však?</a:t>
            </a:r>
            <a:br>
              <a:rPr lang="sk-SK" sz="5200" b="1" dirty="0" smtClean="0">
                <a:solidFill>
                  <a:srgbClr val="FF6600"/>
                </a:solidFill>
                <a:latin typeface="Candara" pitchFamily="34" charset="0"/>
              </a:rPr>
            </a:br>
            <a:r>
              <a:rPr lang="sk-SK" sz="5200" b="1" dirty="0" smtClean="0">
                <a:solidFill>
                  <a:srgbClr val="FF6600"/>
                </a:solidFill>
                <a:latin typeface="Candara" pitchFamily="34" charset="0"/>
              </a:rPr>
              <a:t>Ďakujeme!</a:t>
            </a:r>
            <a:br>
              <a:rPr lang="sk-SK" sz="5200" b="1" dirty="0" smtClean="0">
                <a:solidFill>
                  <a:srgbClr val="FF6600"/>
                </a:solidFill>
                <a:latin typeface="Candara" pitchFamily="34" charset="0"/>
              </a:rPr>
            </a:br>
            <a:r>
              <a:rPr lang="sk-SK" sz="5200" b="1" dirty="0" smtClean="0">
                <a:solidFill>
                  <a:srgbClr val="FF6600"/>
                </a:solidFill>
                <a:latin typeface="Candara" pitchFamily="34" charset="0"/>
                <a:sym typeface="Wingdings" pitchFamily="2" charset="2"/>
              </a:rPr>
              <a:t></a:t>
            </a:r>
            <a:endParaRPr lang="cs-CZ" sz="5200" b="1" dirty="0">
              <a:solidFill>
                <a:srgbClr val="FF6600"/>
              </a:solidFill>
              <a:latin typeface="Candara" pitchFamily="34" charset="0"/>
            </a:endParaRPr>
          </a:p>
        </p:txBody>
      </p:sp>
      <p:pic>
        <p:nvPicPr>
          <p:cNvPr id="17410" name="Picture 2" descr="I:\hovorme o jedle foto\DSC0240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964641" y="678641"/>
            <a:ext cx="6858024" cy="5500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1000108"/>
            <a:ext cx="8715436" cy="5583254"/>
          </a:xfrm>
        </p:spPr>
        <p:txBody>
          <a:bodyPr>
            <a:normAutofit/>
          </a:bodyPr>
          <a:lstStyle/>
          <a:p>
            <a:pPr algn="l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Názov školy:  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Spojená škola sv. Františka Assiského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Adresa školy: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Kláštorné nám. 1, 901 01 Malacky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Kontaktná osoba: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Mgr. Daniel Masarovič , 0917 350 117,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				</a:t>
            </a:r>
            <a:r>
              <a:rPr lang="sk-SK" sz="2600" b="1" dirty="0" err="1" smtClean="0">
                <a:solidFill>
                  <a:srgbClr val="FF0000"/>
                </a:solidFill>
                <a:latin typeface="Candara" pitchFamily="34" charset="0"/>
              </a:rPr>
              <a:t>czsmalacky@gmail.com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Meno a priezvisko žiakov:  </a:t>
            </a:r>
            <a:r>
              <a:rPr lang="sk-SK" sz="2600" b="1" i="1" dirty="0" smtClean="0">
                <a:solidFill>
                  <a:srgbClr val="FF3300"/>
                </a:solidFill>
                <a:latin typeface="Candara" pitchFamily="34" charset="0"/>
              </a:rPr>
              <a:t>ďalší slade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Ročník:	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ôsmy + prvý – štvrtý ZŠ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Celkový počet žiakov, ktorý sa do aktivít k vyhlásenej dennej téme zapojili:	</a:t>
            </a:r>
            <a:r>
              <a:rPr lang="sk-SK" sz="2600" b="1" dirty="0" smtClean="0">
                <a:solidFill>
                  <a:srgbClr val="FF0000"/>
                </a:solidFill>
                <a:latin typeface="Candara" pitchFamily="34" charset="0"/>
              </a:rPr>
              <a:t>46 (8.ročník) +  197 (</a:t>
            </a:r>
            <a:r>
              <a:rPr lang="sk-SK" sz="2600" b="1" dirty="0" err="1" smtClean="0">
                <a:solidFill>
                  <a:srgbClr val="FF0000"/>
                </a:solidFill>
                <a:latin typeface="Candara" pitchFamily="34" charset="0"/>
              </a:rPr>
              <a:t>I.st</a:t>
            </a:r>
            <a:r>
              <a:rPr lang="sk-SK" sz="2600" b="1" dirty="0" smtClean="0">
                <a:solidFill>
                  <a:srgbClr val="FF0000"/>
                </a:solidFill>
                <a:latin typeface="Candara" pitchFamily="34" charset="0"/>
              </a:rPr>
              <a:t>.)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	</a:t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Názov témy: 		</a:t>
            </a:r>
            <a:r>
              <a:rPr lang="sk-SK" sz="2800" b="1" dirty="0" smtClean="0">
                <a:solidFill>
                  <a:srgbClr val="FF3300"/>
                </a:solidFill>
              </a:rPr>
              <a:t>Potraviny – zdroj života</a:t>
            </a:r>
            <a: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</a:br>
            <a:endParaRPr lang="cs-CZ" sz="24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3" name="Obrázek 2" descr="http://www.opotravinach.sk/app/webroot/files/talk_files/HOVORMEok726x1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14290"/>
            <a:ext cx="649128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000" b="1" dirty="0" smtClean="0">
                <a:solidFill>
                  <a:srgbClr val="0070C0"/>
                </a:solidFill>
                <a:latin typeface="Candara" pitchFamily="34" charset="0"/>
              </a:rPr>
              <a:t>Zoznamy žiakov, ktorí súťažný príspevok pripravili:</a:t>
            </a:r>
            <a:endParaRPr lang="cs-CZ" sz="30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571472" y="1214422"/>
          <a:ext cx="2714644" cy="5350231"/>
        </p:xfrm>
        <a:graphic>
          <a:graphicData uri="http://schemas.openxmlformats.org/drawingml/2006/table">
            <a:tbl>
              <a:tblPr/>
              <a:tblGrid>
                <a:gridCol w="349026"/>
                <a:gridCol w="1483359"/>
                <a:gridCol w="882259"/>
              </a:tblGrid>
              <a:tr h="20625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8.A</a:t>
                      </a:r>
                    </a:p>
                  </a:txBody>
                  <a:tcPr marL="7639" marR="7639" marT="763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Bakič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Peter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Baláž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Leonard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Baška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Juraj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Bauman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Lukáš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Bertovič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Patrik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Čutka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Benjamín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Dobrovdská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Mária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Habová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Frederika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Hollá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Alica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Hornof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Šimon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Hranko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Filip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Huraj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Matej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Jurečková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Jana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Kandil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Samuel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15.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Konečný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Milan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Kovačovský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Rastislav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Lepiš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Juraj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Liberato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Alessio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Lonček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Tomáš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Okruhlicová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Mária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Poláková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Monika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Sloboda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Samuel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Trutzová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Natália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7639" marR="7639" marT="763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Turiničová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Kristína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3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Wascheková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Natália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39" marR="7639" marT="7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ulka 7"/>
          <p:cNvGraphicFramePr>
            <a:graphicFrameLocks noGrp="1"/>
          </p:cNvGraphicFramePr>
          <p:nvPr/>
        </p:nvGraphicFramePr>
        <p:xfrm>
          <a:off x="5572132" y="1214422"/>
          <a:ext cx="2928958" cy="4585325"/>
        </p:xfrm>
        <a:graphic>
          <a:graphicData uri="http://schemas.openxmlformats.org/drawingml/2006/table">
            <a:tbl>
              <a:tblPr/>
              <a:tblGrid>
                <a:gridCol w="376580"/>
                <a:gridCol w="1600467"/>
                <a:gridCol w="951911"/>
              </a:tblGrid>
              <a:tr h="23895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8.B</a:t>
                      </a:r>
                    </a:p>
                  </a:txBody>
                  <a:tcPr marL="8850" marR="8850" marT="88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7877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Balleková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Magdaléna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7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Čermáková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Dorota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7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Červenka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Sebastián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7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Galba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Mário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7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Gelinger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Matúš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7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Gschill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Jakub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7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Hájovská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Katarína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7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Horváth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Jozef Ján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7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Jakubec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Jozef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8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Kršiak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Ondrej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8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Kurinová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Alžbeta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8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Mikuš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Filip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8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Novotný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Ľuboš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8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Piteková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Laura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8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15.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Slovák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Patrik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8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Šupinová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Lucia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8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Trenčanský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Peter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8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Turanská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Monika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7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Valentová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Lucia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85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8850" marR="8850" marT="88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Vonkomer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Tomáš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77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Szabóová</a:t>
                      </a: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Alžbeta</a:t>
                      </a:r>
                      <a:endParaRPr lang="cs-CZ" sz="13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850" marR="8850" marT="8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4000496" y="6072206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latin typeface="Candara" pitchFamily="34" charset="0"/>
              </a:rPr>
              <a:t>+ všetky deti I. stupňa</a:t>
            </a:r>
            <a:endParaRPr lang="cs-CZ" sz="2400" b="1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802</TotalTime>
  <Words>546</Words>
  <Application>Microsoft Office PowerPoint</Application>
  <PresentationFormat>Prezentácia na obrazovke (4:3)</PresentationFormat>
  <Paragraphs>281</Paragraphs>
  <Slides>42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42</vt:i4>
      </vt:variant>
    </vt:vector>
  </HeadingPairs>
  <TitlesOfParts>
    <vt:vector size="43" baseType="lpstr">
      <vt:lpstr>Motiv sady Office</vt:lpstr>
      <vt:lpstr>Spojená škola sv. Františka Assiského Malacky</vt:lpstr>
      <vt:lpstr>Slovo na úvod...</vt:lpstr>
      <vt:lpstr>Propozície k súťaži  *</vt:lpstr>
      <vt:lpstr>Propozície k súťaži </vt:lpstr>
      <vt:lpstr>Propozície k súťaži</vt:lpstr>
      <vt:lpstr>Propozície k súťaži </vt:lpstr>
      <vt:lpstr>Súťažná aktivita k dennej téme:  POTRAVINY – ZDROJ ŽIVOTA</vt:lpstr>
      <vt:lpstr>Ako to dopadlo  v 8.A ?</vt:lpstr>
      <vt:lpstr>Ôsmaci z áčky začali PPT prezentáciou, ktorú sprevádzali divadelné  vsuvky... </vt:lpstr>
      <vt:lpstr>Jedlo si treba vážiť...</vt:lpstr>
      <vt:lpstr>Poukázali i na sociálny problém  s jedlom, ktorí majú bezdomovci ...</vt:lpstr>
      <vt:lpstr>...a nevyhli sa ani téme „Diéty“</vt:lpstr>
      <vt:lpstr>Na záver sa spievalo – ako inak – na zdravovedné texty!</vt:lpstr>
      <vt:lpstr>HODNOTENIE ODBORNEJ POROTY:</vt:lpstr>
      <vt:lpstr>Ako to dopadlo  v 8.B ?</vt:lpstr>
      <vt:lpstr>Ôsmaci z béčky dokladovali svoje umelecké talenty krásnym posterom...</vt:lpstr>
      <vt:lpstr>Snímka 17</vt:lpstr>
      <vt:lpstr>Pochvalu od poroty si vyslúžili aj zaujímavé a nevšedné informácie ... </vt:lpstr>
      <vt:lpstr>Záver spestrila  humorná a originálne báseň  – bola natoľko pútavá, že fotograf zabudol na svoje povinnosti...  </vt:lpstr>
      <vt:lpstr>HODNOTENIE ODBORNEJ POROTY:</vt:lpstr>
      <vt:lpstr> Pozor!        Z témy Potraviny – zdroj života to nie je všetko!  Do tejto dennej témy sa totiž zapojili aj naši kamaráti                     z I. stupňa! Ako?   Pozrime sa spoločne!</vt:lpstr>
      <vt:lpstr>Popis aktivity – prípravná fáza projektu: V piatok pred víkendom si  všetky pani učiteľka 1. stupňa so svojimi žiakmi porozprávali o zdravej výžive a rozdelili si netradičné domáce úlohy. Každá trieda obdržala jeden stupeň potravinovej pyramídy. Úlohou žiakov bolo počas víkendu vyhľadať a vystrihnúť obrázky z nasledujúcich potravinových oblastí: 1. roč. : Obilniny, cestoviny, chlieb, ryža  2. roč. : Ovocie, zelenina                                                                                                 3. roč. : Mäso, ryby a  vajcia , Mlieko a mliečne výrobky  4. roč.:  Sladkosti, oleje, mastné jedlá </vt:lpstr>
      <vt:lpstr>Popis aktivity – realizačná fáza projektu: 1.  V každej triede sa najskôr deti prostredníctvom pripravenej PPT prezentácie od svojich pani učiteliek dozvedeli všetko dôležité o tom, z akých potravín by sa mal skladať náš jedálny lístok – ako by mala vyzerať pyramída našej zdravej výživy. Vysvetlili si, čo patrí k zdravým ale i nezdravým  jedlám a ktoré jedlá by mali tvoriť základ nášho „jedálníčka“.  Žiaci sa do diskusie aktívne zapájali - rozprávali o tom, čo im chutí, čo jedia najradšej. Ale našli sa aj takí, ktorí konzumujú nezdravé potraviny. Pani učiteľky im vysvetlili, ako môžu takéto nezdravé potraviny človeku uškodiť.  Ako vyzerala naša PPT prezentácia?  </vt:lpstr>
      <vt:lpstr>Snímka 24</vt:lpstr>
      <vt:lpstr>Snímka 25</vt:lpstr>
      <vt:lpstr>Snímka 26</vt:lpstr>
      <vt:lpstr>Snímka 27</vt:lpstr>
      <vt:lpstr>Snímka 28</vt:lpstr>
      <vt:lpstr> A ako to vyzeralo počas prezentácií v triedach? Nakuknime... </vt:lpstr>
      <vt:lpstr>1.A</vt:lpstr>
      <vt:lpstr>2. C</vt:lpstr>
      <vt:lpstr>Popis aktivity – realizačná fáza projektu: 2. Deti si vybrali svoje desiate a zisťovali, čo patrí medzi zdravé a nezdravé potraviny – táto časť slávila u detí mimoriadny úspech...  3. PRÁCA V SKUPINÁCH:  stavba veľkého posteru potravinovej pyramídy – jednotlivé ročníky  si rozdelili dané oddiely pyramídy a pustili sa do nalepovania prinesených obrázkov. Po nalepení obrázkov na tvrdý výkres formátu A3, sa všetky práce jednotlivých tried spojili, a vznikol veľký poster – Potravinová pyramída, ktorý zdobí odteraz chodbu 1. stupňa.   Pozrimeže ako to celé prebiehalo...   </vt:lpstr>
      <vt:lpstr>3.B</vt:lpstr>
      <vt:lpstr>4.A</vt:lpstr>
      <vt:lpstr>3.A</vt:lpstr>
      <vt:lpstr>1.C</vt:lpstr>
      <vt:lpstr>2.B</vt:lpstr>
      <vt:lpstr>2.A</vt:lpstr>
      <vt:lpstr>1.B</vt:lpstr>
      <vt:lpstr>Výsledok? Stojí za to, však? Ďakujeme! </vt:lpstr>
      <vt:lpstr>  Názov školy:   Spojená škola sv. Františka Assiského Adresa školy: Kláštorné nám. 1, 901 01 Malacky Kontaktná osoba: Mgr. Daniel Masarovič , 0917 350 117,     czsmalacky@gmail.com Meno a priezvisko žiakov:  ďalší slade Ročník:  ôsmy + prvý – štvrtý ZŠ  Celkový počet žiakov, ktorý sa do aktivít k vyhlásenej dennej téme zapojili: 46 (8.ročník) +  197 (I.st.)  Názov témy:   Potraviny – zdroj života </vt:lpstr>
      <vt:lpstr>Zoznamy žiakov, ktorí súťažný príspevok pripravili: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9</dc:creator>
  <cp:lastModifiedBy>SPPK</cp:lastModifiedBy>
  <cp:revision>70</cp:revision>
  <dcterms:created xsi:type="dcterms:W3CDTF">2013-10-18T07:05:30Z</dcterms:created>
  <dcterms:modified xsi:type="dcterms:W3CDTF">2014-06-23T11:42:56Z</dcterms:modified>
</cp:coreProperties>
</file>